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26"/>
  </p:notesMasterIdLst>
  <p:sldIdLst>
    <p:sldId id="256" r:id="rId2"/>
    <p:sldId id="259" r:id="rId3"/>
    <p:sldId id="260" r:id="rId4"/>
    <p:sldId id="283" r:id="rId5"/>
    <p:sldId id="264" r:id="rId6"/>
    <p:sldId id="265" r:id="rId7"/>
    <p:sldId id="266" r:id="rId8"/>
    <p:sldId id="267" r:id="rId9"/>
    <p:sldId id="270" r:id="rId10"/>
    <p:sldId id="284" r:id="rId11"/>
    <p:sldId id="262"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mantha Garretto" initials="SG [2] [2] [3] [2] [2]" lastIdx="1" clrIdx="6">
    <p:extLst/>
  </p:cmAuthor>
  <p:cmAuthor id="1" name="Samantha Garretto" initials="SG" lastIdx="1" clrIdx="0">
    <p:extLst/>
  </p:cmAuthor>
  <p:cmAuthor id="8" name="Samantha Garretto" initials="SG [2] [2] [3] [2] [3]" lastIdx="1" clrIdx="7">
    <p:extLst/>
  </p:cmAuthor>
  <p:cmAuthor id="2" name="Samantha Garretto" initials="SG [2]" lastIdx="1" clrIdx="1">
    <p:extLst/>
  </p:cmAuthor>
  <p:cmAuthor id="9" name="Samantha Garretto" initials="SG [2] [2] [3] [2] [3] [2]" lastIdx="1" clrIdx="8">
    <p:extLst/>
  </p:cmAuthor>
  <p:cmAuthor id="3" name="Samantha Garretto" initials="SG [2] [2]" lastIdx="1" clrIdx="2">
    <p:extLst/>
  </p:cmAuthor>
  <p:cmAuthor id="4" name="Samantha Garretto" initials="SG [2] [2] [2]" lastIdx="1" clrIdx="3">
    <p:extLst/>
  </p:cmAuthor>
  <p:cmAuthor id="5" name="Samantha Garretto" initials="SG [2] [2] [3]" lastIdx="1" clrIdx="4">
    <p:extLst/>
  </p:cmAuthor>
  <p:cmAuthor id="6" name="Samantha Garretto" initials="SG [2] [2] [3]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1E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0" autoAdjust="0"/>
    <p:restoredTop sz="99344" autoAdjust="0"/>
  </p:normalViewPr>
  <p:slideViewPr>
    <p:cSldViewPr snapToGrid="0" snapToObjects="1">
      <p:cViewPr>
        <p:scale>
          <a:sx n="78" d="100"/>
          <a:sy n="78" d="100"/>
        </p:scale>
        <p:origin x="-1808" y="-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F7147-C736-2040-9EA6-2D7C41031337}" type="datetimeFigureOut">
              <a:rPr lang="en-US" smtClean="0"/>
              <a:t>7/5/16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6F2A3-FF11-1E4F-BB9B-C3377BC2494B}" type="slidenum">
              <a:rPr lang="en-US" smtClean="0"/>
              <a:t>‹#›</a:t>
            </a:fld>
            <a:endParaRPr lang="en-US"/>
          </a:p>
        </p:txBody>
      </p:sp>
    </p:spTree>
    <p:extLst>
      <p:ext uri="{BB962C8B-B14F-4D97-AF65-F5344CB8AC3E}">
        <p14:creationId xmlns:p14="http://schemas.microsoft.com/office/powerpoint/2010/main" val="114485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ea typeface="ＭＳ Ｐゴシック" charset="-128"/>
              </a:rPr>
              <a:t>Welcome to the U.S. Soccer Federation’s presentation on Concussions in Soccer Overview: What Players, Parents, Coaches and Referees Need to Know.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1</a:t>
            </a:fld>
            <a:endParaRPr lang="en-US"/>
          </a:p>
        </p:txBody>
      </p:sp>
    </p:spTree>
    <p:extLst>
      <p:ext uri="{BB962C8B-B14F-4D97-AF65-F5344CB8AC3E}">
        <p14:creationId xmlns:p14="http://schemas.microsoft.com/office/powerpoint/2010/main" val="12531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anose="020B0600070205080204" pitchFamily="34" charset="-128"/>
              </a:rPr>
              <a:t>As a national governing body of a major sport, U.S. Soccer is committed to making lasting changes that have positive impacts on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We’ve recently identified rule changes that will reduce injury risk, while preserving the exciting, fast-paced nature of the game that players and fans have come to know and love.  </a:t>
            </a:r>
          </a:p>
          <a:p>
            <a:pPr>
              <a:defRPr/>
            </a:pPr>
            <a:endParaRPr lang="en-US" dirty="0" smtClean="0">
              <a:ea typeface="MS PGothic" panose="020B0600070205080204" pitchFamily="34" charset="-128"/>
              <a:cs typeface="+mn-cs"/>
            </a:endParaRPr>
          </a:p>
          <a:p>
            <a:pPr>
              <a:defRPr/>
            </a:pPr>
            <a:r>
              <a:rPr lang="en-US" dirty="0" smtClean="0">
                <a:ea typeface="MS PGothic" panose="020B0600070205080204" pitchFamily="34" charset="-128"/>
                <a:cs typeface="+mn-cs"/>
              </a:rPr>
              <a:t>We’ve appointed a Chief Medical Officer, and we’re funding research to dig deeper into the causes of injuries and how we can prevent them to illustrate our commitment to making sure soccer continues to be safe, and strives to be even safer.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All of us who love the game have a role in preserving it so it can continue to be played.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U.S. Soccer wants everyone on, or around the field to help prevent and respond appropriately to serious injuries.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Whether you are a player, parent, coach or referee, there are new resources available to you to help keep the game safe to play and exciting to watch.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Everyone has the ability to prevent and respond to an injury, and the first step is to be alert.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It’s important to pay attention to what’s happening on the field, and react to the symptoms when present.</a:t>
            </a:r>
          </a:p>
          <a:p>
            <a:pPr>
              <a:defRPr/>
            </a:pPr>
            <a:endParaRPr lang="en-US" dirty="0" smtClean="0">
              <a:ea typeface="MS PGothic" panose="020B0600070205080204" pitchFamily="34" charset="-128"/>
            </a:endParaRPr>
          </a:p>
          <a:p>
            <a:pPr>
              <a:defRPr/>
            </a:pPr>
            <a:r>
              <a:rPr lang="en-US" smtClean="0">
                <a:ea typeface="MS PGothic" panose="020B0600070205080204" pitchFamily="34" charset="-128"/>
              </a:rPr>
              <a:t>Go to our website to learn about common injuries in soccer, ways to prevent them and how to identify their symptoms. </a:t>
            </a:r>
          </a:p>
          <a:p>
            <a:endParaRPr lang="en-US"/>
          </a:p>
        </p:txBody>
      </p:sp>
      <p:sp>
        <p:nvSpPr>
          <p:cNvPr id="4" name="Slide Number Placeholder 3"/>
          <p:cNvSpPr>
            <a:spLocks noGrp="1"/>
          </p:cNvSpPr>
          <p:nvPr>
            <p:ph type="sldNum" sz="quarter" idx="10"/>
          </p:nvPr>
        </p:nvSpPr>
        <p:spPr/>
        <p:txBody>
          <a:bodyPr/>
          <a:lstStyle/>
          <a:p>
            <a:fld id="{47D6F2A3-FF11-1E4F-BB9B-C3377BC2494B}" type="slidenum">
              <a:rPr lang="en-US" smtClean="0"/>
              <a:t>23</a:t>
            </a:fld>
            <a:endParaRPr lang="en-US"/>
          </a:p>
        </p:txBody>
      </p:sp>
    </p:spTree>
    <p:extLst>
      <p:ext uri="{BB962C8B-B14F-4D97-AF65-F5344CB8AC3E}">
        <p14:creationId xmlns:p14="http://schemas.microsoft.com/office/powerpoint/2010/main" val="1098972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D6F2A3-FF11-1E4F-BB9B-C3377BC2494B}" type="slidenum">
              <a:rPr lang="en-US" smtClean="0"/>
              <a:t>24</a:t>
            </a:fld>
            <a:endParaRPr lang="en-US"/>
          </a:p>
        </p:txBody>
      </p:sp>
    </p:spTree>
    <p:extLst>
      <p:ext uri="{BB962C8B-B14F-4D97-AF65-F5344CB8AC3E}">
        <p14:creationId xmlns:p14="http://schemas.microsoft.com/office/powerpoint/2010/main" val="12408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anose="020B0600070205080204" pitchFamily="34" charset="-128"/>
              </a:rPr>
              <a:t>Success in soccer is impossible without teamwork both on and off the field.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It’s only when players, coaches, parents and referees work together for exciting, but safe play that we protect both the players and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To help lead this team, U.S. Soccer is elevating the safety of its players above the game through education, research and rule changes.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As is the case in any sport, there is a risk of injury but many injuries can be prevented, if players, parents, coaches and referees work together.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To help prevent injuries, p</a:t>
            </a:r>
            <a:r>
              <a:rPr lang="en-US" dirty="0" smtClean="0">
                <a:ea typeface="MS PGothic" panose="020B0600070205080204" pitchFamily="34" charset="-128"/>
                <a:cs typeface="+mn-cs"/>
              </a:rPr>
              <a:t>layers should use proper technique, practice good sportsmanship and avoid playing in a dangerous manner.  </a:t>
            </a:r>
          </a:p>
          <a:p>
            <a:pPr>
              <a:defRPr/>
            </a:pPr>
            <a:endParaRPr lang="en-US" dirty="0" smtClean="0">
              <a:ea typeface="MS PGothic" panose="020B0600070205080204" pitchFamily="34" charset="-128"/>
              <a:cs typeface="+mn-cs"/>
            </a:endParaRPr>
          </a:p>
          <a:p>
            <a:pPr>
              <a:defRPr/>
            </a:pPr>
            <a:r>
              <a:rPr lang="en-US" dirty="0" smtClean="0">
                <a:ea typeface="MS PGothic" panose="020B0600070205080204" pitchFamily="34" charset="-128"/>
                <a:cs typeface="+mn-cs"/>
              </a:rPr>
              <a:t>Parents should encourage safe gameplay, and recognize when a child is hurt and needs immediate medical attention.  </a:t>
            </a:r>
          </a:p>
          <a:p>
            <a:pPr>
              <a:defRPr/>
            </a:pPr>
            <a:endParaRPr lang="en-US" dirty="0" smtClean="0">
              <a:ea typeface="MS PGothic" panose="020B0600070205080204" pitchFamily="34" charset="-128"/>
              <a:cs typeface="+mn-cs"/>
            </a:endParaRPr>
          </a:p>
          <a:p>
            <a:pPr>
              <a:defRPr/>
            </a:pPr>
            <a:r>
              <a:rPr lang="en-US" dirty="0" smtClean="0">
                <a:ea typeface="MS PGothic" panose="020B0600070205080204" pitchFamily="34" charset="-128"/>
                <a:cs typeface="+mn-cs"/>
              </a:rPr>
              <a:t>Coaches should educate parents and athletes, as well as identify when athletes are injured and need to be removed from the game or training.  </a:t>
            </a:r>
          </a:p>
          <a:p>
            <a:pPr>
              <a:defRPr/>
            </a:pPr>
            <a:endParaRPr lang="en-US" dirty="0" smtClean="0">
              <a:ea typeface="MS PGothic" panose="020B0600070205080204" pitchFamily="34" charset="-128"/>
              <a:cs typeface="+mn-cs"/>
            </a:endParaRPr>
          </a:p>
          <a:p>
            <a:pPr>
              <a:defRPr/>
            </a:pPr>
            <a:r>
              <a:rPr lang="en-US" dirty="0" smtClean="0">
                <a:ea typeface="MS PGothic" panose="020B0600070205080204" pitchFamily="34" charset="-128"/>
                <a:cs typeface="+mn-cs"/>
              </a:rPr>
              <a:t>Referees should control the pace of the game, making it important that they know when athletes are hurt and need to be taken out of the game.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2</a:t>
            </a:fld>
            <a:endParaRPr lang="en-US"/>
          </a:p>
        </p:txBody>
      </p:sp>
    </p:spTree>
    <p:extLst>
      <p:ext uri="{BB962C8B-B14F-4D97-AF65-F5344CB8AC3E}">
        <p14:creationId xmlns:p14="http://schemas.microsoft.com/office/powerpoint/2010/main" val="16287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anose="020B0600070205080204" pitchFamily="34" charset="-128"/>
              </a:rPr>
              <a:t>To compete at the highest level your skill can take you, you have to be able to stay on the field and in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You are your best defense in preventing injury.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Always be aware of your surroundings, and realize that injuries occur more often than you think, in situations that often appear harmless.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Head injuries are serious so always be open and honest about a potential injury.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You can get a concussion from getting hit in the head or body, falling to the ground or colliding with the ball or another player.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You can have a concussion even if you weren’t knocked out.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Win or lose, it’s important how you play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Use the correct techniques your coach taught you, practice good sportsmanship and avoid dangerous play.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Also be sure to listen the referee and follow the rules of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There shouldn’t be any unnecessary, rough tackling, or moves that put yourself, or others, in danger.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Your health, and your teammates’ health, is more important than the number on the scoreboard.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See beyond the game, and beyond a world of soccer.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Take the steps needed to take care of your body and stay in the game of life.</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You should also know the symptoms of a concussion include: headache or “pressure” in head; dizziness; sensitivity to light and noise; confusion; and/or not “feeling right.”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While some injuries may appear similar, symptoms are different for everyone, and they may not be noticeable for hours or days.</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Playing the game safely isn’t just about recognizing the signs of injury in yourself, but in your teammates as well.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Look for signs and symptoms among all the players on the field to ensure you all are playing in a safe environment.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And, never pressure a teammate to play through an injury.</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If you think you have a concussion, tell a parent and coach.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 healthcare professional can diagnose a concussion and tell you when you are okay to return to play.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Tell your coach if you think one of your teammates might have a concussion.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Playing or practicing with concussion symptoms is extremely dangerous and can lead to serous injury, a longer recovery, as well as a delay in your return to play.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3</a:t>
            </a:fld>
            <a:endParaRPr lang="en-US"/>
          </a:p>
        </p:txBody>
      </p:sp>
    </p:spTree>
    <p:extLst>
      <p:ext uri="{BB962C8B-B14F-4D97-AF65-F5344CB8AC3E}">
        <p14:creationId xmlns:p14="http://schemas.microsoft.com/office/powerpoint/2010/main" val="88186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anose="020B0600070205080204" pitchFamily="34" charset="-128"/>
              </a:rPr>
              <a:t>Be a role model for your child and show that you appreciate a safe soccer game by being respectful to the coaches, referees and other parents and athletes.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It’s encouraged that parents attend practice and games to see what the coaches are teaching.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It’s also important to ensure that your child understands the expectation of good sportsmanship and avoiding dangerous gameplay.</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Talk to your child’s coach and make sure they know about any recent concussion in any sport or activity.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The coach may not know unless you tell him or her.</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Check that your son or daughter's coach knows what steps to take in case of a suspected concussion and make sure they are committed to player safety over results in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Be a parent ahead of being a fan.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See beyond the game, and plan for your child’s life ahead of soccer.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One day, the cleats will no longer be needed and life will continue on so you need to recognize when a child is hurt and needs immediate medical attention.</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Look for the symptoms of a concussion.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For example is your child confused, and/or do they have a major change in their attitude or performance?</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Don’t let your child return to play until a healthcare professional </a:t>
            </a:r>
            <a:r>
              <a:rPr lang="en-US" dirty="0" smtClean="0"/>
              <a:t>knowledgeable in the diagnosis and management of concussions </a:t>
            </a:r>
            <a:r>
              <a:rPr lang="en-US" dirty="0" smtClean="0">
                <a:ea typeface="MS PGothic" panose="020B0600070205080204" pitchFamily="34" charset="-128"/>
              </a:rPr>
              <a:t>gives the okay.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Concussions take time to heal so allow your child to take as much time as needed to recover fully.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4</a:t>
            </a:fld>
            <a:endParaRPr lang="en-US"/>
          </a:p>
        </p:txBody>
      </p:sp>
    </p:spTree>
    <p:extLst>
      <p:ext uri="{BB962C8B-B14F-4D97-AF65-F5344CB8AC3E}">
        <p14:creationId xmlns:p14="http://schemas.microsoft.com/office/powerpoint/2010/main" val="344319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anose="020B0600070205080204" pitchFamily="34" charset="-128"/>
              </a:rPr>
              <a:t>As a coach, you have a key role in preventing injuries.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Athletes and parents look up to your leadership so make sure they understand the expectation of good sportsmanship and avoiding dangerous gameplay.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Setting the tone is important.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Coaches play a big role in the personality of a team and safety should be part of it.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Make sure that safety and technique are the first order of business when addressing your team and that they remain a constant priority throughout training.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Just as with referees, it’s your job to make sure player safety is the utmost priority.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Teach athletes safe playing techniques and require them to follow the rules.  </a:t>
            </a:r>
          </a:p>
          <a:p>
            <a:pPr>
              <a:defRPr/>
            </a:pPr>
            <a:endParaRPr lang="en-US" dirty="0" smtClean="0">
              <a:ea typeface="MS PGothic" panose="020B0600070205080204" pitchFamily="34" charset="-128"/>
              <a:cs typeface="+mn-cs"/>
            </a:endParaRPr>
          </a:p>
          <a:p>
            <a:pPr>
              <a:defRPr/>
            </a:pPr>
            <a:r>
              <a:rPr lang="en-US" dirty="0" smtClean="0">
                <a:ea typeface="MS PGothic" panose="020B0600070205080204" pitchFamily="34" charset="-128"/>
                <a:cs typeface="+mn-cs"/>
              </a:rPr>
              <a:t>Take the lead in educating athletes and parents about concussions.  </a:t>
            </a:r>
          </a:p>
          <a:p>
            <a:pPr>
              <a:defRPr/>
            </a:pPr>
            <a:endParaRPr lang="en-US" dirty="0" smtClean="0">
              <a:ea typeface="MS PGothic" panose="020B0600070205080204" pitchFamily="34" charset="-128"/>
              <a:cs typeface="+mn-cs"/>
            </a:endParaRPr>
          </a:p>
          <a:p>
            <a:pPr>
              <a:defRPr/>
            </a:pPr>
            <a:r>
              <a:rPr lang="en-US" dirty="0" smtClean="0">
                <a:ea typeface="MS PGothic" panose="020B0600070205080204" pitchFamily="34" charset="-128"/>
              </a:rPr>
              <a:t>Talk about the dangers and potential long-term consequences of concussion.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Coaches, parents and teammates should never pressure an injured athlete to play.</a:t>
            </a:r>
          </a:p>
          <a:p>
            <a:pPr>
              <a:defRPr/>
            </a:pPr>
            <a:endParaRPr lang="en-US" dirty="0" smtClean="0">
              <a:ea typeface="MS PGothic" panose="020B0600070205080204" pitchFamily="34" charset="-128"/>
              <a:cs typeface="+mn-cs"/>
            </a:endParaRPr>
          </a:p>
          <a:p>
            <a:pPr>
              <a:defRPr/>
            </a:pPr>
            <a:r>
              <a:rPr lang="en-US" dirty="0" smtClean="0">
                <a:ea typeface="MS PGothic" panose="020B0600070205080204" pitchFamily="34" charset="-128"/>
              </a:rPr>
              <a:t>Be informed by checking with your youth sports league or administrator about concussion policies.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5</a:t>
            </a:fld>
            <a:endParaRPr lang="en-US"/>
          </a:p>
        </p:txBody>
      </p:sp>
    </p:spTree>
    <p:extLst>
      <p:ext uri="{BB962C8B-B14F-4D97-AF65-F5344CB8AC3E}">
        <p14:creationId xmlns:p14="http://schemas.microsoft.com/office/powerpoint/2010/main" val="25681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anose="020B0600070205080204" pitchFamily="34" charset="-128"/>
              </a:rPr>
              <a:t>Look through parents’ eyes when looking at players on the field and see a life yet to be lived rather than only the game being played.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You have a responsibility to identify when your athletes are hurt, and when they require immediate medical attention.</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As a coach, you also have to know the cues and be ready to take action.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Some signs of concussion include: confusion, memory loss, and/or a change in attitude or performance.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When a concussion is suspected, remove the athlete from play.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Ensure that the athlete is evaluated right away by an appropriate healthcare professional, and don’t try to judge the severity of the injury yourself.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No matter the level of competition or the score of the game, don’t ever risk the player’s health by putting them back in the game unless cleared by a healthcare professional.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You also have a responsibility to introduce the healthcare processional to the referee before the game so he or she knows who will be clearing the players as needed.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If a healthcare professional is not available to evaluate the player, don’t allow him or her to reenter the game; no excuses.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6</a:t>
            </a:fld>
            <a:endParaRPr lang="en-US"/>
          </a:p>
        </p:txBody>
      </p:sp>
    </p:spTree>
    <p:extLst>
      <p:ext uri="{BB962C8B-B14F-4D97-AF65-F5344CB8AC3E}">
        <p14:creationId xmlns:p14="http://schemas.microsoft.com/office/powerpoint/2010/main" val="45437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MS PGothic" panose="020B0600070205080204" pitchFamily="34" charset="-128"/>
              </a:rPr>
              <a:t>Enforcing the rules of the game rests on your shoulders, and as a referee, you play a key role in preventing injuries.</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Ensure that athletes, coaches and parents understand the expectation of good sportsmanship and following the rules.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If players are being aggressive and/or disrespectful, you have the ability to slow down the game and set the tone.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Remember that ensuring player safety is the first priority of referees at all levels of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When a concussion is suspected, stop play so the athlete can be evaluated right away by an appropriate healthcare professional who has experience in diagnosing concussions.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Don’t try to judge the severity of the injury yourself.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A player should not return to play unless cleared by a healthcare professional and don’t hesitate to stop the game again and repeat the process should a player appear to be injured after returning to the game. </a:t>
            </a:r>
          </a:p>
          <a:p>
            <a:pPr>
              <a:defRPr/>
            </a:pPr>
            <a:endParaRPr lang="en-US" dirty="0" smtClean="0">
              <a:ea typeface="MS PGothic" panose="020B0600070205080204" pitchFamily="34" charset="-128"/>
            </a:endParaRPr>
          </a:p>
          <a:p>
            <a:pPr>
              <a:defRPr/>
            </a:pPr>
            <a:r>
              <a:rPr lang="en-US" dirty="0" smtClean="0">
                <a:ea typeface="MS PGothic" panose="020B0600070205080204" pitchFamily="34" charset="-128"/>
              </a:rPr>
              <a:t>Make sure to ask the coach to introduce you to the healthcare professional before the game so you exactly who will be clearing the players if needed.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7</a:t>
            </a:fld>
            <a:endParaRPr lang="en-US"/>
          </a:p>
        </p:txBody>
      </p:sp>
    </p:spTree>
    <p:extLst>
      <p:ext uri="{BB962C8B-B14F-4D97-AF65-F5344CB8AC3E}">
        <p14:creationId xmlns:p14="http://schemas.microsoft.com/office/powerpoint/2010/main" val="191680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charset="-128"/>
              </a:rPr>
              <a:t>If the player has not been cleared by a healthcare professional, allow the player to reenter and then immediately stop the game again and have the player removed because of the suspected concussion.  </a:t>
            </a:r>
          </a:p>
          <a:p>
            <a:endParaRPr lang="en-US" altLang="en-US" dirty="0" smtClean="0">
              <a:ea typeface="ＭＳ Ｐゴシック" charset="-128"/>
            </a:endParaRPr>
          </a:p>
          <a:p>
            <a:r>
              <a:rPr lang="en-US" altLang="en-US" dirty="0" smtClean="0">
                <a:ea typeface="ＭＳ Ｐゴシック" charset="-128"/>
              </a:rPr>
              <a:t>Remind the coach that this process will be repeated until the player is cleared by a healthcare professional or until the coach stops trying to have the player reenter the game.  </a:t>
            </a: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8</a:t>
            </a:fld>
            <a:endParaRPr lang="en-US"/>
          </a:p>
        </p:txBody>
      </p:sp>
    </p:spTree>
    <p:extLst>
      <p:ext uri="{BB962C8B-B14F-4D97-AF65-F5344CB8AC3E}">
        <p14:creationId xmlns:p14="http://schemas.microsoft.com/office/powerpoint/2010/main" val="133583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latin typeface="Arial" pitchFamily="34" charset="0"/>
                <a:cs typeface="Arial" pitchFamily="34" charset="0"/>
              </a:rPr>
              <a:t>The healthcare professional should be a licensed health care professional such as an athletic trainer (ATC), or a physician (MD/DO), with a skill set in emergency care and sports medicine injuries and with knowledge and experience related to concussion evaluation and management</a:t>
            </a:r>
          </a:p>
          <a:p>
            <a:pPr>
              <a:defRPr/>
            </a:pPr>
            <a:endParaRPr lang="en-US" dirty="0" smtClean="0">
              <a:ea typeface="MS PGothic"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47D6F2A3-FF11-1E4F-BB9B-C3377BC2494B}" type="slidenum">
              <a:rPr lang="en-US" smtClean="0"/>
              <a:t>9</a:t>
            </a:fld>
            <a:endParaRPr lang="en-US"/>
          </a:p>
        </p:txBody>
      </p:sp>
    </p:spTree>
    <p:extLst>
      <p:ext uri="{BB962C8B-B14F-4D97-AF65-F5344CB8AC3E}">
        <p14:creationId xmlns:p14="http://schemas.microsoft.com/office/powerpoint/2010/main" val="154863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5F0FA0-A0A4-684F-A051-8BED05D02601}" type="datetimeFigureOut">
              <a:rPr lang="en-US" smtClean="0"/>
              <a:t>7/5/16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83845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F0FA0-A0A4-684F-A051-8BED05D02601}" type="datetimeFigureOut">
              <a:rPr lang="en-US" smtClean="0"/>
              <a:t>7/5/16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34030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F0FA0-A0A4-684F-A051-8BED05D02601}" type="datetimeFigureOut">
              <a:rPr lang="en-US" smtClean="0"/>
              <a:t>7/5/16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75543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5F0FA0-A0A4-684F-A051-8BED05D02601}" type="datetimeFigureOut">
              <a:rPr lang="en-US" smtClean="0"/>
              <a:t>7/5/16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5567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F0FA0-A0A4-684F-A051-8BED05D02601}" type="datetimeFigureOut">
              <a:rPr lang="en-US" smtClean="0"/>
              <a:t>7/5/16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160976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5F0FA0-A0A4-684F-A051-8BED05D02601}" type="datetimeFigureOut">
              <a:rPr lang="en-US" smtClean="0"/>
              <a:t>7/5/16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136693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5F0FA0-A0A4-684F-A051-8BED05D02601}" type="datetimeFigureOut">
              <a:rPr lang="en-US" smtClean="0"/>
              <a:t>7/5/16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27751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5F0FA0-A0A4-684F-A051-8BED05D02601}" type="datetimeFigureOut">
              <a:rPr lang="en-US" smtClean="0"/>
              <a:t>7/5/16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199569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F0FA0-A0A4-684F-A051-8BED05D02601}" type="datetimeFigureOut">
              <a:rPr lang="en-US" smtClean="0"/>
              <a:t>7/5/16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3491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F0FA0-A0A4-684F-A051-8BED05D02601}" type="datetimeFigureOut">
              <a:rPr lang="en-US" smtClean="0"/>
              <a:t>7/5/16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56861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F0FA0-A0A4-684F-A051-8BED05D02601}" type="datetimeFigureOut">
              <a:rPr lang="en-US" smtClean="0"/>
              <a:t>7/5/16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CCFD3-9007-E644-BBA9-4FCE5AC16261}" type="slidenum">
              <a:rPr lang="en-US" smtClean="0"/>
              <a:t>‹#›</a:t>
            </a:fld>
            <a:endParaRPr lang="en-US" dirty="0"/>
          </a:p>
        </p:txBody>
      </p:sp>
    </p:spTree>
    <p:extLst>
      <p:ext uri="{BB962C8B-B14F-4D97-AF65-F5344CB8AC3E}">
        <p14:creationId xmlns:p14="http://schemas.microsoft.com/office/powerpoint/2010/main" val="3818064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F0FA0-A0A4-684F-A051-8BED05D02601}" type="datetimeFigureOut">
              <a:rPr lang="en-US" smtClean="0"/>
              <a:t>7/5/16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CCFD3-9007-E644-BBA9-4FCE5AC16261}" type="slidenum">
              <a:rPr lang="en-US" smtClean="0"/>
              <a:t>‹#›</a:t>
            </a:fld>
            <a:endParaRPr lang="en-US" dirty="0"/>
          </a:p>
        </p:txBody>
      </p:sp>
    </p:spTree>
    <p:extLst>
      <p:ext uri="{BB962C8B-B14F-4D97-AF65-F5344CB8AC3E}">
        <p14:creationId xmlns:p14="http://schemas.microsoft.com/office/powerpoint/2010/main" val="544491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hyperlink" Target="http://www.ussoccer.com/about/federation-services/sports-medicine" TargetMode="External"/><Relationship Id="rId4" Type="http://schemas.openxmlformats.org/officeDocument/2006/relationships/hyperlink" Target="http://www.ussoccer.com/~/media/migrated/documents/federation-services-and-governance/sports-medicine/2013/scat3.pdf?la=en" TargetMode="External"/><Relationship Id="rId5" Type="http://schemas.openxmlformats.org/officeDocument/2006/relationships/hyperlink" Target="http://www.cdc.gov/concussion/HeadsUp/Training/index.html" TargetMode="External"/><Relationship Id="rId6" Type="http://schemas.openxmlformats.org/officeDocument/2006/relationships/hyperlink" Target="http://www.cdc.gov/headsup/resources/index.html" TargetMode="External"/><Relationship Id="rId7"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USSDAMJ1107152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3887629"/>
            <a:ext cx="9144000" cy="156839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ctrTitle"/>
          </p:nvPr>
        </p:nvSpPr>
        <p:spPr>
          <a:xfrm>
            <a:off x="428625" y="4120309"/>
            <a:ext cx="8368924" cy="727472"/>
          </a:xfrm>
        </p:spPr>
        <p:txBody>
          <a:bodyPr>
            <a:noAutofit/>
          </a:bodyPr>
          <a:lstStyle/>
          <a:p>
            <a:r>
              <a:rPr lang="en-US" sz="4000" b="1" dirty="0" smtClean="0">
                <a:solidFill>
                  <a:schemeClr val="bg1"/>
                </a:solidFill>
                <a:latin typeface="USSF 90 Min Display Black" charset="0"/>
                <a:ea typeface="USSF 90 Min Display Black" charset="0"/>
                <a:cs typeface="USSF 90 Min Display Black" charset="0"/>
              </a:rPr>
              <a:t>CONCUSSIONS IN SOCCER: OVERVIEW</a:t>
            </a:r>
            <a:endParaRPr lang="en-US" sz="4000" b="1" dirty="0">
              <a:solidFill>
                <a:schemeClr val="bg1"/>
              </a:solidFill>
              <a:latin typeface="USSF 90 Min Display Black" charset="0"/>
              <a:ea typeface="USSF 90 Min Display Black" charset="0"/>
              <a:cs typeface="USSF 90 Min Display Black" charset="0"/>
            </a:endParaRPr>
          </a:p>
        </p:txBody>
      </p:sp>
      <p:cxnSp>
        <p:nvCxnSpPr>
          <p:cNvPr id="7" name="Straight Connector 6"/>
          <p:cNvCxnSpPr/>
          <p:nvPr/>
        </p:nvCxnSpPr>
        <p:spPr>
          <a:xfrm>
            <a:off x="0" y="3887629"/>
            <a:ext cx="92861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591" y="5441322"/>
            <a:ext cx="92861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232" y="247823"/>
            <a:ext cx="1908467" cy="1908467"/>
          </a:xfrm>
          <a:prstGeom prst="rect">
            <a:avLst/>
          </a:prstGeom>
        </p:spPr>
      </p:pic>
      <p:sp>
        <p:nvSpPr>
          <p:cNvPr id="6" name="TextBox 5"/>
          <p:cNvSpPr txBox="1"/>
          <p:nvPr/>
        </p:nvSpPr>
        <p:spPr>
          <a:xfrm>
            <a:off x="1287308" y="4878168"/>
            <a:ext cx="6954484" cy="369332"/>
          </a:xfrm>
          <a:prstGeom prst="rect">
            <a:avLst/>
          </a:prstGeom>
          <a:noFill/>
        </p:spPr>
        <p:txBody>
          <a:bodyPr wrap="square" rtlCol="0">
            <a:spAutoFit/>
          </a:bodyPr>
          <a:lstStyle/>
          <a:p>
            <a:pPr algn="ctr"/>
            <a:r>
              <a:rPr lang="en-US" b="1" dirty="0" smtClean="0">
                <a:solidFill>
                  <a:schemeClr val="bg1"/>
                </a:solidFill>
                <a:latin typeface="USSF 90 Min Display Black" pitchFamily="34" charset="0"/>
                <a:ea typeface="USSF 90 Min Display" charset="0"/>
                <a:cs typeface="USSF 90 Min Display" charset="0"/>
              </a:rPr>
              <a:t>WHAT PLAYERS, PARENTS, COACHES AND REFEREES NEED TO KNOW</a:t>
            </a:r>
            <a:endParaRPr lang="en-US" b="1" dirty="0">
              <a:solidFill>
                <a:schemeClr val="bg1"/>
              </a:solidFill>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17138831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71" y="2807368"/>
            <a:ext cx="9198141" cy="4050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title"/>
          </p:nvPr>
        </p:nvSpPr>
        <p:spPr>
          <a:xfrm>
            <a:off x="285284" y="1702116"/>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pic>
        <p:nvPicPr>
          <p:cNvPr id="5" name="Picture 4" descr="IMG_9766.JPG"/>
          <p:cNvPicPr>
            <a:picLocks noChangeAspect="1"/>
          </p:cNvPicPr>
          <p:nvPr/>
        </p:nvPicPr>
        <p:blipFill rotWithShape="1">
          <a:blip r:embed="rId3">
            <a:extLst>
              <a:ext uri="{28A0092B-C50C-407E-A947-70E740481C1C}">
                <a14:useLocalDpi xmlns:a14="http://schemas.microsoft.com/office/drawing/2010/main" val="0"/>
              </a:ext>
            </a:extLst>
          </a:blip>
          <a:srcRect r="42593"/>
          <a:stretch/>
        </p:blipFill>
        <p:spPr>
          <a:xfrm rot="16200000">
            <a:off x="645586" y="-666754"/>
            <a:ext cx="8005229" cy="9296399"/>
          </a:xfrm>
          <a:prstGeom prst="rect">
            <a:avLst/>
          </a:prstGeom>
        </p:spPr>
      </p:pic>
      <p:sp>
        <p:nvSpPr>
          <p:cNvPr id="7" name="Rectangle 6"/>
          <p:cNvSpPr/>
          <p:nvPr/>
        </p:nvSpPr>
        <p:spPr>
          <a:xfrm>
            <a:off x="-1" y="4819145"/>
            <a:ext cx="9296401" cy="98060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itle 1"/>
          <p:cNvSpPr txBox="1">
            <a:spLocks/>
          </p:cNvSpPr>
          <p:nvPr/>
        </p:nvSpPr>
        <p:spPr>
          <a:xfrm>
            <a:off x="374921" y="4868775"/>
            <a:ext cx="8578961" cy="727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SSF 90 Min Display Black"/>
                <a:ea typeface="+mj-ea"/>
                <a:cs typeface="USSF 90 Min Display Black"/>
              </a:defRPr>
            </a:lvl1pPr>
          </a:lstStyle>
          <a:p>
            <a:pPr algn="ctr"/>
            <a:r>
              <a:rPr lang="en-US" sz="3600" b="1" dirty="0" smtClean="0">
                <a:solidFill>
                  <a:schemeClr val="bg1"/>
                </a:solidFill>
                <a:latin typeface="USSF 90 Min Display Black" pitchFamily="34" charset="0"/>
                <a:ea typeface="USSF 90 Min Display" charset="0"/>
                <a:cs typeface="USSF 90 Min Display" charset="0"/>
              </a:rPr>
              <a:t>REVIEW QUESTIONS</a:t>
            </a:r>
            <a:endParaRPr lang="en-US" sz="3600" b="1" dirty="0">
              <a:solidFill>
                <a:schemeClr val="bg1"/>
              </a:solidFill>
              <a:latin typeface="USSF 90 Min Display Black" pitchFamily="34" charset="0"/>
              <a:ea typeface="USSF 90 Min Display" charset="0"/>
              <a:cs typeface="USSF 90 Min Display"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800" y="457025"/>
            <a:ext cx="1427922" cy="1427922"/>
          </a:xfrm>
          <a:prstGeom prst="rect">
            <a:avLst/>
          </a:prstGeom>
        </p:spPr>
      </p:pic>
    </p:spTree>
    <p:extLst>
      <p:ext uri="{BB962C8B-B14F-4D97-AF65-F5344CB8AC3E}">
        <p14:creationId xmlns:p14="http://schemas.microsoft.com/office/powerpoint/2010/main" val="2725642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497560"/>
            <a:ext cx="7389145" cy="1547863"/>
          </a:xfrm>
        </p:spPr>
        <p:txBody>
          <a:bodyPr>
            <a:noAutofit/>
          </a:bodyPr>
          <a:lstStyle/>
          <a:p>
            <a:pPr marL="0" marR="0" lvl="0" indent="0" defTabSz="914400" eaLnBrk="1" fontAlgn="auto" latinLnBrk="0" hangingPunct="1">
              <a:lnSpc>
                <a:spcPct val="14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Who is responsible for player safety in soccer?</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7" name="Content Placeholder 2"/>
          <p:cNvSpPr txBox="1">
            <a:spLocks/>
          </p:cNvSpPr>
          <p:nvPr/>
        </p:nvSpPr>
        <p:spPr>
          <a:xfrm>
            <a:off x="1110035" y="2416773"/>
            <a:ext cx="7389145" cy="3581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Parents</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Coaches</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Referees</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Players</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All of the above</a:t>
            </a:r>
          </a:p>
        </p:txBody>
      </p:sp>
    </p:spTree>
    <p:extLst>
      <p:ext uri="{BB962C8B-B14F-4D97-AF65-F5344CB8AC3E}">
        <p14:creationId xmlns:p14="http://schemas.microsoft.com/office/powerpoint/2010/main" val="19004571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481231"/>
            <a:ext cx="7389145"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As a player, what should you do if you suspect one of your teammates has a head injury?</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7" name="Content Placeholder 2"/>
          <p:cNvSpPr txBox="1">
            <a:spLocks/>
          </p:cNvSpPr>
          <p:nvPr/>
        </p:nvSpPr>
        <p:spPr>
          <a:xfrm>
            <a:off x="1110035" y="2891259"/>
            <a:ext cx="7389145" cy="1716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Don’t tell anyone- you need your teammate to play so you can win games</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Tell your coach or the referee immediately</a:t>
            </a:r>
          </a:p>
        </p:txBody>
      </p:sp>
    </p:spTree>
    <p:extLst>
      <p:ext uri="{BB962C8B-B14F-4D97-AF65-F5344CB8AC3E}">
        <p14:creationId xmlns:p14="http://schemas.microsoft.com/office/powerpoint/2010/main" val="21455804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389145"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Should a player pressure a teammate who is injured to play?</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963073" y="3821995"/>
            <a:ext cx="3370730" cy="2677656"/>
          </a:xfrm>
          <a:prstGeom prst="rect">
            <a:avLst/>
          </a:prstGeom>
          <a:noFill/>
        </p:spPr>
        <p:txBody>
          <a:bodyPr wrap="square" rtlCol="0">
            <a:spAutoFit/>
          </a:bodyPr>
          <a:lstStyle/>
          <a:p>
            <a:pPr algn="ctr"/>
            <a:r>
              <a:rPr lang="en-US" sz="2800" dirty="0">
                <a:latin typeface="USSF 90 Min Display Light" charset="0"/>
                <a:ea typeface="USSF 90 Min Display Light" charset="0"/>
                <a:cs typeface="USSF 90 Min Display Light" charset="0"/>
              </a:rPr>
              <a:t>P</a:t>
            </a:r>
            <a:r>
              <a:rPr lang="en-US" sz="2800" dirty="0" smtClean="0">
                <a:latin typeface="USSF 90 Min Display Light" charset="0"/>
                <a:ea typeface="USSF 90 Min Display Light" charset="0"/>
                <a:cs typeface="USSF 90 Min Display Light" charset="0"/>
              </a:rPr>
              <a:t>layers </a:t>
            </a:r>
            <a:r>
              <a:rPr lang="en-US" sz="2800" dirty="0">
                <a:latin typeface="USSF 90 Min Display Light" charset="0"/>
                <a:ea typeface="USSF 90 Min Display Light" charset="0"/>
                <a:cs typeface="USSF 90 Min Display Light" charset="0"/>
              </a:rPr>
              <a:t>should never pressure teammates to play if they are injured or have a suspected injury</a:t>
            </a: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526902" y="3821995"/>
            <a:ext cx="3926541" cy="3108544"/>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It’s </a:t>
            </a:r>
            <a:r>
              <a:rPr lang="en-US" sz="2800" dirty="0">
                <a:latin typeface="USSF 90 Min Display Light" charset="0"/>
                <a:ea typeface="USSF 90 Min Display Light" charset="0"/>
                <a:cs typeface="USSF 90 Min Display Light" charset="0"/>
              </a:rPr>
              <a:t>appropriate to pressure a teammate because the result of the game is more important than his or her health and safety</a:t>
            </a:r>
          </a:p>
          <a:p>
            <a:pPr algn="ct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17872264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8214844"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Should parents ask the coach if he or she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understands and will abide by the concussion protocols?</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963073" y="4019218"/>
            <a:ext cx="3370730" cy="1815882"/>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Coaches shouldn’t be bothered with player safety</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526902" y="3821995"/>
            <a:ext cx="4045098" cy="3108544"/>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The coaches are an important part of protecting the safety of players, and knowing their role in the concussion protocols is imperative</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2020156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162601"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Should parents inform the coach if their child has had a recent concussion in any sport or activity?</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774814" y="3991272"/>
            <a:ext cx="3747248" cy="1815882"/>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Because then the coach might not allow the child to play</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526902" y="3821995"/>
            <a:ext cx="4045098" cy="2246769"/>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The coach may not know unless told, and safety should be the primary focus for all players</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8580177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945903"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Should a coach ever put a player back into a game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that hasn’t been cleared by a healthcare professional?</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12852108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162601"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Should a coach know and be able to identify the signs of a concussion?</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774814" y="3991272"/>
            <a:ext cx="3747248" cy="2246769"/>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Only healthcare professionals need to know the signs of a concussion</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526902" y="3821995"/>
            <a:ext cx="4045098" cy="2677656"/>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Coaches have a responsibility to identify when their athletes are hurt and when they require medical attention</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20980273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162601"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If a healthcare professional is not available to evaluate a player, can a coach clear the player to reenter the game?</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774814" y="4038073"/>
            <a:ext cx="3747248" cy="1815882"/>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Coaches cannot allow the player to reenter the game; no excuses</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526902" y="3821995"/>
            <a:ext cx="4045098" cy="3539431"/>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Coaches can judge the severity of the injury even if they are not knowledgeable in the diagnosis and management of concussions</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3401451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927974"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Can a referee allow a player back into the game </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that hasn’t been cleared by a healthcare professional?</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963073" y="3821995"/>
            <a:ext cx="3747248" cy="2246769"/>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…He </a:t>
            </a:r>
            <a:r>
              <a:rPr lang="en-US" sz="2800" dirty="0">
                <a:latin typeface="USSF 90 Min Display Light" charset="0"/>
                <a:ea typeface="USSF 90 Min Display Light" charset="0"/>
                <a:cs typeface="USSF 90 Min Display Light" charset="0"/>
              </a:rPr>
              <a:t>or she must then stop the game immediately and have the player removed</a:t>
            </a: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526902" y="3929569"/>
            <a:ext cx="4045098" cy="1384995"/>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The coach is allowing the player to return so the player must be fine</a:t>
            </a: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943022" y="3123945"/>
            <a:ext cx="1787350"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 BUT…</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9169908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WE ALL HAVE A ROLE TO PLAY</a:t>
            </a:r>
            <a:endParaRPr lang="en-US" sz="3200" b="1" dirty="0">
              <a:solidFill>
                <a:srgbClr val="D01E3D"/>
              </a:solidFill>
              <a:latin typeface="USSF 90 Min Display Black" charset="0"/>
              <a:ea typeface="USSF 90 Min Display Black" charset="0"/>
              <a:cs typeface="USSF 90 Min Display Black" charset="0"/>
            </a:endParaRP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7" name="Content Placeholder 2"/>
          <p:cNvSpPr txBox="1">
            <a:spLocks/>
          </p:cNvSpPr>
          <p:nvPr/>
        </p:nvSpPr>
        <p:spPr>
          <a:xfrm>
            <a:off x="285283" y="1254878"/>
            <a:ext cx="8079783" cy="4062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0"/>
              </a:spcBef>
              <a:buClr>
                <a:srgbClr val="D01E3D"/>
              </a:buClr>
              <a:buFont typeface="Arial"/>
              <a:buChar char="•"/>
              <a:defRPr/>
            </a:pPr>
            <a:r>
              <a:rPr lang="en-US" dirty="0" smtClean="0">
                <a:latin typeface="USSF 90 Min Display Light" charset="0"/>
                <a:ea typeface="USSF 90 Min Display Light" charset="0"/>
                <a:cs typeface="USSF 90 Min Display Light" charset="0"/>
              </a:rPr>
              <a:t>Keeping soccer safe and enjoyable is the job of everyone involved</a:t>
            </a:r>
          </a:p>
          <a:p>
            <a:pPr lvl="1">
              <a:lnSpc>
                <a:spcPct val="140000"/>
              </a:lnSpc>
              <a:spcBef>
                <a:spcPts val="0"/>
              </a:spcBef>
              <a:buClr>
                <a:srgbClr val="D01E3D"/>
              </a:buClr>
              <a:buFont typeface="Arial"/>
              <a:buChar char="•"/>
            </a:pPr>
            <a:r>
              <a:rPr lang="en-US" sz="2800" dirty="0" smtClean="0">
                <a:solidFill>
                  <a:srgbClr val="D01E3D"/>
                </a:solidFill>
                <a:latin typeface="USSF 90 Min Display Light" charset="0"/>
                <a:ea typeface="USSF 90 Min Display Light" charset="0"/>
                <a:cs typeface="USSF 90 Min Display Light" charset="0"/>
              </a:rPr>
              <a:t> </a:t>
            </a:r>
            <a:r>
              <a:rPr lang="en-US" sz="2800" dirty="0" smtClean="0">
                <a:latin typeface="USSF 90 Min Display Light" charset="0"/>
                <a:ea typeface="USSF 90 Min Display Light" charset="0"/>
                <a:cs typeface="USSF 90 Min Display Light" charset="0"/>
              </a:rPr>
              <a:t>Players</a:t>
            </a:r>
          </a:p>
          <a:p>
            <a:pPr lvl="1">
              <a:lnSpc>
                <a:spcPct val="140000"/>
              </a:lnSpc>
              <a:spcBef>
                <a:spcPts val="0"/>
              </a:spcBef>
              <a:buClr>
                <a:srgbClr val="D01E3D"/>
              </a:buClr>
              <a:buFont typeface="Arial"/>
              <a:buChar char="•"/>
            </a:pPr>
            <a:r>
              <a:rPr lang="en-US" sz="2800" dirty="0" smtClean="0">
                <a:solidFill>
                  <a:srgbClr val="D01E3D"/>
                </a:solidFill>
                <a:latin typeface="USSF 90 Min Display Light" charset="0"/>
                <a:ea typeface="USSF 90 Min Display Light" charset="0"/>
                <a:cs typeface="USSF 90 Min Display Light" charset="0"/>
              </a:rPr>
              <a:t> </a:t>
            </a:r>
            <a:r>
              <a:rPr lang="en-US" sz="2800" dirty="0" smtClean="0">
                <a:latin typeface="USSF 90 Min Display Light" charset="0"/>
                <a:ea typeface="USSF 90 Min Display Light" charset="0"/>
                <a:cs typeface="USSF 90 Min Display Light" charset="0"/>
              </a:rPr>
              <a:t>Parents</a:t>
            </a:r>
          </a:p>
          <a:p>
            <a:pPr lvl="1">
              <a:lnSpc>
                <a:spcPct val="140000"/>
              </a:lnSpc>
              <a:spcBef>
                <a:spcPts val="0"/>
              </a:spcBef>
              <a:buClr>
                <a:srgbClr val="D01E3D"/>
              </a:buClr>
              <a:buFont typeface="Arial"/>
              <a:buChar char="•"/>
            </a:pPr>
            <a:r>
              <a:rPr lang="en-US" sz="2800" dirty="0" smtClean="0">
                <a:latin typeface="USSF 90 Min Display Light" charset="0"/>
                <a:ea typeface="USSF 90 Min Display Light" charset="0"/>
                <a:cs typeface="USSF 90 Min Display Light" charset="0"/>
              </a:rPr>
              <a:t>Coaches</a:t>
            </a:r>
            <a:endParaRPr lang="en-US" sz="2800" dirty="0">
              <a:latin typeface="USSF 90 Min Display Light" charset="0"/>
              <a:ea typeface="USSF 90 Min Display Light" charset="0"/>
              <a:cs typeface="USSF 90 Min Display Light" charset="0"/>
            </a:endParaRPr>
          </a:p>
          <a:p>
            <a:pPr lvl="1">
              <a:lnSpc>
                <a:spcPct val="140000"/>
              </a:lnSpc>
              <a:spcBef>
                <a:spcPts val="0"/>
              </a:spcBef>
              <a:buClr>
                <a:srgbClr val="D01E3D"/>
              </a:buClr>
              <a:buFont typeface="Arial"/>
              <a:buChar char="•"/>
            </a:pPr>
            <a:r>
              <a:rPr lang="en-US" sz="2800" dirty="0" smtClean="0">
                <a:latin typeface="USSF 90 Min Display Light" charset="0"/>
                <a:ea typeface="USSF 90 Min Display Light" charset="0"/>
                <a:cs typeface="USSF 90 Min Display Light" charset="0"/>
              </a:rPr>
              <a:t>Referees</a:t>
            </a:r>
          </a:p>
          <a:p>
            <a:pPr>
              <a:lnSpc>
                <a:spcPct val="140000"/>
              </a:lnSpc>
              <a:spcBef>
                <a:spcPts val="0"/>
              </a:spcBef>
              <a:buClr>
                <a:srgbClr val="D01E3D"/>
              </a:buClr>
              <a:buFont typeface="Arial"/>
              <a:buChar char="•"/>
            </a:pPr>
            <a:r>
              <a:rPr lang="en-US" dirty="0">
                <a:solidFill>
                  <a:srgbClr val="D01E3D"/>
                </a:solidFill>
                <a:latin typeface="USSF 90 Min Display Light" charset="0"/>
                <a:ea typeface="USSF 90 Min Display Light" charset="0"/>
                <a:cs typeface="USSF 90 Min Display Light" charset="0"/>
              </a:rPr>
              <a:t> </a:t>
            </a:r>
            <a:r>
              <a:rPr lang="en-US" dirty="0" smtClean="0">
                <a:latin typeface="USSF 90 Min Display Light" charset="0"/>
                <a:ea typeface="USSF 90 Min Display Light" charset="0"/>
                <a:cs typeface="USSF 90 Min Display Light" charset="0"/>
              </a:rPr>
              <a:t>We all have a role to play in protecting the safety of the players</a:t>
            </a:r>
          </a:p>
          <a:p>
            <a:pPr>
              <a:lnSpc>
                <a:spcPct val="140000"/>
              </a:lnSpc>
              <a:spcBef>
                <a:spcPts val="0"/>
              </a:spcBef>
              <a:defRPr/>
            </a:pPr>
            <a:endParaRPr lang="en-US" dirty="0" smtClean="0">
              <a:latin typeface="USSF 90 Min Display Light" charset="0"/>
              <a:ea typeface="USSF 90 Min Display Light" charset="0"/>
              <a:cs typeface="USSF 90 Min Display Light" charset="0"/>
            </a:endParaRPr>
          </a:p>
        </p:txBody>
      </p:sp>
    </p:spTree>
    <p:extLst>
      <p:ext uri="{BB962C8B-B14F-4D97-AF65-F5344CB8AC3E}">
        <p14:creationId xmlns:p14="http://schemas.microsoft.com/office/powerpoint/2010/main" val="6528693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162601"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If a concussion is suspected, should the referee wait for a natural stoppage in play to take action?</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774814" y="3821995"/>
            <a:ext cx="3747248" cy="2246769"/>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The referee should stop play immediately and allow the player to get medical attention</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526902" y="3821995"/>
            <a:ext cx="4045098" cy="2246769"/>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Concussions are not serious enough where immediate attention is needed</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5"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19339169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337485" y="1401252"/>
            <a:ext cx="7162601"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Should the referee ask to be introduced to the healthcare professional before the game?</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4" name="TextBox 3"/>
          <p:cNvSpPr txBox="1"/>
          <p:nvPr/>
        </p:nvSpPr>
        <p:spPr>
          <a:xfrm>
            <a:off x="4774814" y="3821995"/>
            <a:ext cx="3747248" cy="2246769"/>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The referee does not need to know who the healthcare professional is</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5" name="TextBox 4"/>
          <p:cNvSpPr txBox="1"/>
          <p:nvPr/>
        </p:nvSpPr>
        <p:spPr>
          <a:xfrm>
            <a:off x="271508" y="3821995"/>
            <a:ext cx="4437329" cy="2246769"/>
          </a:xfrm>
          <a:prstGeom prst="rect">
            <a:avLst/>
          </a:prstGeom>
          <a:noFill/>
        </p:spPr>
        <p:txBody>
          <a:bodyPr wrap="square" rtlCol="0">
            <a:spAutoFit/>
          </a:bodyPr>
          <a:lstStyle/>
          <a:p>
            <a:pPr algn="ctr"/>
            <a:r>
              <a:rPr lang="en-US" sz="2800" dirty="0" smtClean="0">
                <a:latin typeface="USSF 90 Min Display Light" charset="0"/>
                <a:ea typeface="USSF 90 Min Display Light" charset="0"/>
                <a:cs typeface="USSF 90 Min Display Light" charset="0"/>
              </a:rPr>
              <a:t>The referee needs to know exactly who the healthcare professional is and where they will be during the game</a:t>
            </a:r>
            <a:endParaRPr lang="en-US" sz="2800" dirty="0">
              <a:latin typeface="USSF 90 Min Display Light" charset="0"/>
              <a:ea typeface="USSF 90 Min Display Light" charset="0"/>
              <a:cs typeface="USSF 90 Min Display Light" charset="0"/>
            </a:endParaRPr>
          </a:p>
          <a:p>
            <a:pPr algn="ctr"/>
            <a:endParaRPr lang="en-US" sz="2800" dirty="0">
              <a:latin typeface="USSF 90 Min Display Light" charset="0"/>
              <a:ea typeface="USSF 90 Min Display Light" charset="0"/>
              <a:cs typeface="USSF 90 Min Display Light" charset="0"/>
            </a:endParaRPr>
          </a:p>
        </p:txBody>
      </p:sp>
      <p:sp>
        <p:nvSpPr>
          <p:cNvPr id="9" name="TextBox 8"/>
          <p:cNvSpPr txBox="1"/>
          <p:nvPr/>
        </p:nvSpPr>
        <p:spPr>
          <a:xfrm>
            <a:off x="1638526" y="3148192"/>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YES</a:t>
            </a:r>
            <a:endParaRPr lang="en-US" sz="2800" b="1" dirty="0">
              <a:latin typeface="USSF 90 Min Display Black" pitchFamily="34" charset="0"/>
              <a:ea typeface="USSF 90 Min Display" charset="0"/>
              <a:cs typeface="USSF 90 Min Display" charset="0"/>
            </a:endParaRPr>
          </a:p>
        </p:txBody>
      </p:sp>
      <p:sp>
        <p:nvSpPr>
          <p:cNvPr id="10" name="TextBox 9"/>
          <p:cNvSpPr txBox="1"/>
          <p:nvPr/>
        </p:nvSpPr>
        <p:spPr>
          <a:xfrm>
            <a:off x="5796791" y="3123945"/>
            <a:ext cx="1703295" cy="523220"/>
          </a:xfrm>
          <a:prstGeom prst="rect">
            <a:avLst/>
          </a:prstGeom>
          <a:noFill/>
        </p:spPr>
        <p:txBody>
          <a:bodyPr wrap="square" rtlCol="0">
            <a:spAutoFit/>
          </a:bodyPr>
          <a:lstStyle/>
          <a:p>
            <a:pPr algn="ctr"/>
            <a:r>
              <a:rPr lang="en-US" sz="2800" b="1" dirty="0" smtClean="0">
                <a:latin typeface="USSF 90 Min Display Black" pitchFamily="34" charset="0"/>
                <a:ea typeface="USSF 90 Min Display" charset="0"/>
                <a:cs typeface="USSF 90 Min Display" charset="0"/>
              </a:rPr>
              <a:t>NO</a:t>
            </a:r>
            <a:endParaRPr lang="en-US" sz="2800" b="1" dirty="0">
              <a:latin typeface="USSF 90 Min Display Black" pitchFamily="34" charset="0"/>
              <a:ea typeface="USSF 90 Min Display" charset="0"/>
              <a:cs typeface="USSF 90 Min Display" charset="0"/>
            </a:endParaRPr>
          </a:p>
        </p:txBody>
      </p:sp>
    </p:spTree>
    <p:extLst>
      <p:ext uri="{BB962C8B-B14F-4D97-AF65-F5344CB8AC3E}">
        <p14:creationId xmlns:p14="http://schemas.microsoft.com/office/powerpoint/2010/main" val="53974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REVIEW QUESTIONS</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432247"/>
            <a:ext cx="7389145" cy="1547863"/>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USSF 90 Min Display Light" charset="0"/>
                <a:ea typeface="USSF 90 Min Display Light" charset="0"/>
                <a:cs typeface="USSF 90 Min Display Light" charset="0"/>
              </a:rPr>
              <a:t>What is the first priority of a referee?</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
        <p:nvSpPr>
          <p:cNvPr id="7" name="Content Placeholder 2"/>
          <p:cNvSpPr txBox="1">
            <a:spLocks/>
          </p:cNvSpPr>
          <p:nvPr/>
        </p:nvSpPr>
        <p:spPr>
          <a:xfrm>
            <a:off x="1110035" y="2515699"/>
            <a:ext cx="7389145" cy="23799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Ensuring player safety</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Making sure the game gets played</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Determining a winner of the match</a:t>
            </a:r>
          </a:p>
          <a:p>
            <a:pPr>
              <a:lnSpc>
                <a:spcPct val="140000"/>
              </a:lnSpc>
              <a:spcBef>
                <a:spcPts val="0"/>
              </a:spcBef>
              <a:buClr>
                <a:srgbClr val="D01E3D"/>
              </a:buClr>
            </a:pPr>
            <a:r>
              <a:rPr lang="en-US" dirty="0" smtClean="0">
                <a:latin typeface="USSF 90 Min Display Light" charset="0"/>
                <a:ea typeface="USSF 90 Min Display Light" charset="0"/>
                <a:cs typeface="USSF 90 Min Display Light" charset="0"/>
              </a:rPr>
              <a:t>Recording misconduct</a:t>
            </a:r>
          </a:p>
        </p:txBody>
      </p:sp>
    </p:spTree>
    <p:extLst>
      <p:ext uri="{BB962C8B-B14F-4D97-AF65-F5344CB8AC3E}">
        <p14:creationId xmlns:p14="http://schemas.microsoft.com/office/powerpoint/2010/main" val="16084289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WE ALL HAVE A ROLE TO PLAY</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416241"/>
            <a:ext cx="7389145" cy="5262466"/>
          </a:xfrm>
        </p:spPr>
        <p:txBody>
          <a:bodyPr>
            <a:noAutofit/>
          </a:bodyPr>
          <a:lstStyle/>
          <a:p>
            <a:pPr>
              <a:lnSpc>
                <a:spcPct val="150000"/>
              </a:lnSpc>
              <a:spcBef>
                <a:spcPts val="0"/>
              </a:spcBef>
              <a:buClr>
                <a:srgbClr val="D01E3D"/>
              </a:buClr>
              <a:defRPr/>
            </a:pPr>
            <a:r>
              <a:rPr lang="en-US" dirty="0" smtClean="0">
                <a:latin typeface="USSF 90 Min Display Light" charset="0"/>
                <a:ea typeface="USSF 90 Min Display Light" charset="0"/>
                <a:cs typeface="USSF 90 Min Display Light" charset="0"/>
              </a:rPr>
              <a:t>U.S. Soccer’s commitment</a:t>
            </a:r>
          </a:p>
          <a:p>
            <a:pPr>
              <a:lnSpc>
                <a:spcPct val="150000"/>
              </a:lnSpc>
              <a:spcBef>
                <a:spcPts val="0"/>
              </a:spcBef>
              <a:buClr>
                <a:srgbClr val="D01E3D"/>
              </a:buClr>
              <a:defRPr/>
            </a:pPr>
            <a:r>
              <a:rPr lang="en-US" dirty="0" smtClean="0">
                <a:solidFill>
                  <a:srgbClr val="D01E3D"/>
                </a:solidFill>
                <a:latin typeface="USSF 90 Min Display Light" charset="0"/>
                <a:ea typeface="USSF 90 Min Display Light" charset="0"/>
                <a:cs typeface="USSF 90 Min Display Light" charset="0"/>
              </a:rPr>
              <a:t> </a:t>
            </a:r>
            <a:r>
              <a:rPr lang="en-US" dirty="0" smtClean="0">
                <a:latin typeface="USSF 90 Min Display Light" charset="0"/>
                <a:ea typeface="USSF 90 Min Display Light" charset="0"/>
                <a:cs typeface="USSF 90 Min Display Light" charset="0"/>
              </a:rPr>
              <a:t>Player safety is the priority</a:t>
            </a:r>
          </a:p>
          <a:p>
            <a:pPr>
              <a:lnSpc>
                <a:spcPct val="150000"/>
              </a:lnSpc>
              <a:spcBef>
                <a:spcPts val="0"/>
              </a:spcBef>
              <a:buClr>
                <a:srgbClr val="D01E3D"/>
              </a:buClr>
              <a:defRPr/>
            </a:pPr>
            <a:r>
              <a:rPr lang="en-US" dirty="0" smtClean="0">
                <a:latin typeface="USSF 90 Min Display Light" charset="0"/>
                <a:ea typeface="USSF 90 Min Display Light" charset="0"/>
                <a:cs typeface="USSF 90 Min Display Light" charset="0"/>
              </a:rPr>
              <a:t>We all have to contribute to the sport we all love</a:t>
            </a:r>
          </a:p>
          <a:p>
            <a:pPr>
              <a:lnSpc>
                <a:spcPct val="150000"/>
              </a:lnSpc>
              <a:spcBef>
                <a:spcPts val="0"/>
              </a:spcBef>
              <a:buClr>
                <a:srgbClr val="D01E3D"/>
              </a:buClr>
              <a:defRPr/>
            </a:pPr>
            <a:r>
              <a:rPr lang="en-US" dirty="0" smtClean="0">
                <a:latin typeface="USSF 90 Min Display Light" charset="0"/>
                <a:ea typeface="USSF 90 Min Display Light" charset="0"/>
                <a:cs typeface="USSF 90 Min Display Light" charset="0"/>
              </a:rPr>
              <a:t>More information and resources: </a:t>
            </a:r>
          </a:p>
          <a:p>
            <a:pPr lvl="1">
              <a:lnSpc>
                <a:spcPct val="150000"/>
              </a:lnSpc>
              <a:spcBef>
                <a:spcPts val="0"/>
              </a:spcBef>
              <a:buClr>
                <a:srgbClr val="D01E3D"/>
              </a:buClr>
              <a:defRPr/>
            </a:pPr>
            <a:r>
              <a:rPr lang="en-US" sz="2800" dirty="0" smtClean="0">
                <a:solidFill>
                  <a:srgbClr val="D01E3D"/>
                </a:solidFill>
                <a:latin typeface="USSF 90 Min Display Light" charset="0"/>
                <a:ea typeface="USSF 90 Min Display Light" charset="0"/>
                <a:cs typeface="USSF 90 Min Display Light" charset="0"/>
              </a:rPr>
              <a:t> </a:t>
            </a:r>
            <a:r>
              <a:rPr lang="en-US" altLang="en-US" sz="2800" u="sng" dirty="0" smtClean="0">
                <a:latin typeface="USSF 90 Min Display Light" charset="0"/>
                <a:ea typeface="USSF 90 Min Display Light" charset="0"/>
                <a:cs typeface="USSF 90 Min Display Light" charset="0"/>
                <a:hlinkClick r:id="rId3"/>
              </a:rPr>
              <a:t>ussoccer.com</a:t>
            </a:r>
            <a:endParaRPr lang="en-US" altLang="en-US" sz="2800" dirty="0" smtClean="0">
              <a:latin typeface="USSF 90 Min Display Light" charset="0"/>
              <a:ea typeface="USSF 90 Min Display Light" charset="0"/>
              <a:cs typeface="USSF 90 Min Display Light" charset="0"/>
            </a:endParaRPr>
          </a:p>
          <a:p>
            <a:pPr lvl="1">
              <a:lnSpc>
                <a:spcPct val="150000"/>
              </a:lnSpc>
              <a:spcBef>
                <a:spcPts val="0"/>
              </a:spcBef>
              <a:buClr>
                <a:srgbClr val="D01E3D"/>
              </a:buClr>
              <a:defRPr/>
            </a:pPr>
            <a:r>
              <a:rPr lang="en-US" altLang="en-US" sz="2800" u="sng" dirty="0" smtClean="0">
                <a:latin typeface="USSF 90 Min Display Light" charset="0"/>
                <a:ea typeface="USSF 90 Min Display Light" charset="0"/>
                <a:cs typeface="USSF 90 Min Display Light" charset="0"/>
                <a:hlinkClick r:id="rId4"/>
              </a:rPr>
              <a:t>SCAT3</a:t>
            </a:r>
            <a:endParaRPr lang="en-US" altLang="en-US" sz="2800" dirty="0" smtClean="0">
              <a:latin typeface="USSF 90 Min Display Light" charset="0"/>
              <a:ea typeface="USSF 90 Min Display Light" charset="0"/>
              <a:cs typeface="USSF 90 Min Display Light" charset="0"/>
            </a:endParaRPr>
          </a:p>
          <a:p>
            <a:pPr lvl="1">
              <a:lnSpc>
                <a:spcPct val="150000"/>
              </a:lnSpc>
              <a:spcBef>
                <a:spcPts val="0"/>
              </a:spcBef>
              <a:buClr>
                <a:srgbClr val="D01E3D"/>
              </a:buClr>
              <a:defRPr/>
            </a:pPr>
            <a:r>
              <a:rPr lang="en-US" altLang="en-US" sz="2800" u="sng" dirty="0" smtClean="0">
                <a:latin typeface="USSF 90 Min Display Light" charset="0"/>
                <a:ea typeface="USSF 90 Min Display Light" charset="0"/>
                <a:cs typeface="USSF 90 Min Display Light" charset="0"/>
                <a:hlinkClick r:id="rId5"/>
              </a:rPr>
              <a:t>CDC </a:t>
            </a:r>
            <a:r>
              <a:rPr lang="en-US" altLang="en-US" sz="2800" u="sng" dirty="0">
                <a:latin typeface="USSF 90 Min Display Light" charset="0"/>
                <a:ea typeface="USSF 90 Min Display Light" charset="0"/>
                <a:cs typeface="USSF 90 Min Display Light" charset="0"/>
                <a:hlinkClick r:id="rId5"/>
              </a:rPr>
              <a:t>Heads Up </a:t>
            </a:r>
            <a:r>
              <a:rPr lang="en-US" altLang="en-US" sz="2800" u="sng" dirty="0" smtClean="0">
                <a:latin typeface="USSF 90 Min Display Light" charset="0"/>
                <a:ea typeface="USSF 90 Min Display Light" charset="0"/>
                <a:cs typeface="USSF 90 Min Display Light" charset="0"/>
                <a:hlinkClick r:id="rId5"/>
              </a:rPr>
              <a:t>Training</a:t>
            </a:r>
            <a:endParaRPr lang="en-US" altLang="en-US" sz="2800" dirty="0" smtClean="0">
              <a:latin typeface="USSF 90 Min Display Light" charset="0"/>
              <a:ea typeface="USSF 90 Min Display Light" charset="0"/>
              <a:cs typeface="USSF 90 Min Display Light" charset="0"/>
            </a:endParaRPr>
          </a:p>
          <a:p>
            <a:pPr lvl="1">
              <a:lnSpc>
                <a:spcPct val="150000"/>
              </a:lnSpc>
              <a:spcBef>
                <a:spcPts val="0"/>
              </a:spcBef>
              <a:buClr>
                <a:srgbClr val="D01E3D"/>
              </a:buClr>
              <a:defRPr/>
            </a:pPr>
            <a:r>
              <a:rPr lang="en-US" altLang="en-US" sz="2800" u="sng" dirty="0" smtClean="0">
                <a:latin typeface="USSF 90 Min Display Light" charset="0"/>
                <a:ea typeface="USSF 90 Min Display Light" charset="0"/>
                <a:cs typeface="USSF 90 Min Display Light" charset="0"/>
                <a:hlinkClick r:id="rId6"/>
              </a:rPr>
              <a:t>CDC </a:t>
            </a:r>
            <a:r>
              <a:rPr lang="en-US" altLang="en-US" sz="2800" u="sng" dirty="0">
                <a:latin typeface="USSF 90 Min Display Light" charset="0"/>
                <a:ea typeface="USSF 90 Min Display Light" charset="0"/>
                <a:cs typeface="USSF 90 Min Display Light" charset="0"/>
                <a:hlinkClick r:id="rId6"/>
              </a:rPr>
              <a:t>Heads Up Resources</a:t>
            </a:r>
            <a:endParaRPr lang="en-US" altLang="en-US" sz="2800" dirty="0">
              <a:latin typeface="USSF 90 Min Display Light" charset="0"/>
              <a:ea typeface="USSF 90 Min Display Light" charset="0"/>
              <a:cs typeface="USSF 90 Min Display Light" charset="0"/>
            </a:endParaRPr>
          </a:p>
          <a:p>
            <a:pPr>
              <a:lnSpc>
                <a:spcPct val="150000"/>
              </a:lnSpc>
              <a:spcBef>
                <a:spcPts val="0"/>
              </a:spcBef>
              <a:defRPr/>
            </a:pPr>
            <a:endParaRPr lang="en-US" dirty="0" smtClean="0">
              <a:latin typeface="USSF 90 Min Display Light" charset="0"/>
              <a:ea typeface="USSF 90 Min Display Light" charset="0"/>
              <a:cs typeface="USSF 90 Min Display Light" charset="0"/>
            </a:endParaRP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10689155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SSDAMJ1107152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3558778"/>
            <a:ext cx="9144000" cy="141327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ctrTitle"/>
          </p:nvPr>
        </p:nvSpPr>
        <p:spPr>
          <a:xfrm>
            <a:off x="562709" y="3815953"/>
            <a:ext cx="8001000" cy="727472"/>
          </a:xfrm>
        </p:spPr>
        <p:txBody>
          <a:bodyPr>
            <a:noAutofit/>
          </a:bodyPr>
          <a:lstStyle/>
          <a:p>
            <a:r>
              <a:rPr lang="en-US" sz="4000" b="1" smtClean="0">
                <a:solidFill>
                  <a:schemeClr val="bg1"/>
                </a:solidFill>
                <a:latin typeface="USSF 90 Min Display Black" charset="0"/>
                <a:ea typeface="USSF 90 Min Display Black" charset="0"/>
                <a:cs typeface="USSF 90 Min Display Black" charset="0"/>
              </a:rPr>
              <a:t>USSOCCER.COM</a:t>
            </a:r>
            <a:endParaRPr lang="en-US" sz="4000" b="1" dirty="0">
              <a:solidFill>
                <a:schemeClr val="bg1"/>
              </a:solidFill>
              <a:latin typeface="USSF 90 Min Display Black" charset="0"/>
              <a:ea typeface="USSF 90 Min Display Black" charset="0"/>
              <a:cs typeface="USSF 90 Min Display Black" charset="0"/>
            </a:endParaRPr>
          </a:p>
        </p:txBody>
      </p:sp>
      <p:cxnSp>
        <p:nvCxnSpPr>
          <p:cNvPr id="7" name="Straight Connector 6"/>
          <p:cNvCxnSpPr/>
          <p:nvPr/>
        </p:nvCxnSpPr>
        <p:spPr>
          <a:xfrm>
            <a:off x="0" y="3561049"/>
            <a:ext cx="92861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591" y="4982549"/>
            <a:ext cx="928610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232" y="247823"/>
            <a:ext cx="1908467" cy="1908467"/>
          </a:xfrm>
          <a:prstGeom prst="rect">
            <a:avLst/>
          </a:prstGeom>
        </p:spPr>
      </p:pic>
    </p:spTree>
    <p:extLst>
      <p:ext uri="{BB962C8B-B14F-4D97-AF65-F5344CB8AC3E}">
        <p14:creationId xmlns:p14="http://schemas.microsoft.com/office/powerpoint/2010/main" val="5682973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WHAT PLAYERS NEED TO KNOW</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254877"/>
            <a:ext cx="7886700" cy="4295023"/>
          </a:xfrm>
        </p:spPr>
        <p:txBody>
          <a:bodyPr>
            <a:normAutofit/>
          </a:bodyPr>
          <a:lstStyle/>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Be alert</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Be honest about injuries</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Listen to your coach and referees</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Know the cues </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Protect yourself and teammates</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Speak up</a:t>
            </a:r>
          </a:p>
          <a:p>
            <a:pPr lvl="1">
              <a:lnSpc>
                <a:spcPct val="140000"/>
              </a:lnSpc>
              <a:spcBef>
                <a:spcPts val="0"/>
              </a:spcBef>
              <a:buClr>
                <a:srgbClr val="D01E3D"/>
              </a:buClr>
              <a:defRPr/>
            </a:pPr>
            <a:r>
              <a:rPr lang="en-US" sz="2800" dirty="0" smtClean="0">
                <a:latin typeface="USSF 90 Min Display Light" charset="0"/>
                <a:ea typeface="USSF 90 Min Display Light" charset="0"/>
                <a:cs typeface="USSF 90 Min Display Light" charset="0"/>
              </a:rPr>
              <a:t>Tell a parent and coach</a:t>
            </a:r>
            <a:endParaRPr lang="en-US" sz="2800" dirty="0">
              <a:latin typeface="USSF 90 Min Display Light" charset="0"/>
              <a:ea typeface="USSF 90 Min Display Light" charset="0"/>
              <a:cs typeface="USSF 90 Min Display Light" charset="0"/>
            </a:endParaRPr>
          </a:p>
          <a:p>
            <a:pPr>
              <a:lnSpc>
                <a:spcPct val="140000"/>
              </a:lnSpc>
              <a:spcBef>
                <a:spcPts val="0"/>
              </a:spcBef>
              <a:buClr>
                <a:srgbClr val="D01E3D"/>
              </a:buClr>
              <a:defRPr/>
            </a:pPr>
            <a:endParaRPr lang="en-US" dirty="0" smtClean="0">
              <a:latin typeface="USSF 90 Min Display Light" charset="0"/>
              <a:ea typeface="USSF 90 Min Display Light" charset="0"/>
              <a:cs typeface="USSF 90 Min Display Light" charset="0"/>
            </a:endParaRP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4264046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WHAT PARENTS NEED TO KNOW</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3" y="1254877"/>
            <a:ext cx="8646445" cy="4656066"/>
          </a:xfrm>
        </p:spPr>
        <p:txBody>
          <a:bodyPr>
            <a:noAutofit/>
          </a:bodyPr>
          <a:lstStyle/>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Pay attention</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Communicate</a:t>
            </a:r>
          </a:p>
          <a:p>
            <a:pPr lvl="1">
              <a:lnSpc>
                <a:spcPct val="140000"/>
              </a:lnSpc>
              <a:spcBef>
                <a:spcPts val="0"/>
              </a:spcBef>
              <a:buClr>
                <a:srgbClr val="D01E3D"/>
              </a:buClr>
              <a:defRPr/>
            </a:pPr>
            <a:r>
              <a:rPr lang="en-US" sz="2800" dirty="0" smtClean="0">
                <a:latin typeface="USSF 90 Min Display Light" charset="0"/>
                <a:ea typeface="USSF 90 Min Display Light" charset="0"/>
                <a:cs typeface="USSF 90 Min Display Light" charset="0"/>
              </a:rPr>
              <a:t>Talk with the coach</a:t>
            </a:r>
          </a:p>
          <a:p>
            <a:pPr lvl="1">
              <a:lnSpc>
                <a:spcPct val="140000"/>
              </a:lnSpc>
              <a:spcBef>
                <a:spcPts val="0"/>
              </a:spcBef>
              <a:buClr>
                <a:srgbClr val="D01E3D"/>
              </a:buClr>
              <a:defRPr/>
            </a:pPr>
            <a:r>
              <a:rPr lang="en-US" sz="2800" dirty="0" smtClean="0">
                <a:latin typeface="USSF 90 Min Display Light" charset="0"/>
                <a:ea typeface="USSF 90 Min Display Light" charset="0"/>
                <a:cs typeface="USSF 90 Min Display Light" charset="0"/>
              </a:rPr>
              <a:t>Make sure he or she knows the protocols and will follow them</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Be a parent</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Know the cues</a:t>
            </a: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Allow for complete recovery</a:t>
            </a:r>
          </a:p>
          <a:p>
            <a:pPr>
              <a:lnSpc>
                <a:spcPct val="140000"/>
              </a:lnSpc>
              <a:spcBef>
                <a:spcPts val="0"/>
              </a:spcBef>
              <a:defRPr/>
            </a:pPr>
            <a:endParaRPr lang="en-US" dirty="0" smtClean="0">
              <a:latin typeface="USSF 90 Min Display Light" charset="0"/>
              <a:ea typeface="USSF 90 Min Display Light" charset="0"/>
              <a:cs typeface="USSF 90 Min Display Light" charset="0"/>
            </a:endParaRP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1714608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WHAT COACHES NEED TO KNOW</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254877"/>
            <a:ext cx="7886700" cy="5006223"/>
          </a:xfrm>
        </p:spPr>
        <p:txBody>
          <a:bodyPr>
            <a:normAutofit fontScale="92500" lnSpcReduction="10000"/>
          </a:bodyPr>
          <a:lstStyle/>
          <a:p>
            <a:pPr>
              <a:lnSpc>
                <a:spcPct val="140000"/>
              </a:lnSpc>
              <a:spcBef>
                <a:spcPts val="0"/>
              </a:spcBef>
              <a:buClr>
                <a:srgbClr val="D01E3D"/>
              </a:buClr>
              <a:defRPr/>
            </a:pPr>
            <a:r>
              <a:rPr lang="en-US" sz="3000" dirty="0" smtClean="0">
                <a:latin typeface="USSF 90 Min Display Light" charset="0"/>
                <a:ea typeface="USSF 90 Min Display Light" charset="0"/>
                <a:cs typeface="USSF 90 Min Display Light" charset="0"/>
              </a:rPr>
              <a:t>Set the tone</a:t>
            </a:r>
          </a:p>
          <a:p>
            <a:pPr lvl="1">
              <a:lnSpc>
                <a:spcPct val="140000"/>
              </a:lnSpc>
              <a:spcBef>
                <a:spcPts val="0"/>
              </a:spcBef>
              <a:buClr>
                <a:srgbClr val="D01E3D"/>
              </a:buClr>
              <a:defRPr/>
            </a:pPr>
            <a:r>
              <a:rPr lang="en-US" sz="2600" dirty="0" smtClean="0">
                <a:latin typeface="USSF 90 Min Display Light" charset="0"/>
                <a:ea typeface="USSF 90 Min Display Light" charset="0"/>
                <a:cs typeface="USSF 90 Min Display Light" charset="0"/>
              </a:rPr>
              <a:t>You are the role model and leader</a:t>
            </a:r>
          </a:p>
          <a:p>
            <a:pPr>
              <a:lnSpc>
                <a:spcPct val="140000"/>
              </a:lnSpc>
              <a:spcBef>
                <a:spcPts val="0"/>
              </a:spcBef>
              <a:buClr>
                <a:srgbClr val="D01E3D"/>
              </a:buClr>
              <a:defRPr/>
            </a:pPr>
            <a:r>
              <a:rPr lang="en-US" sz="3000" dirty="0" smtClean="0">
                <a:latin typeface="USSF 90 Min Display Light" charset="0"/>
                <a:ea typeface="USSF 90 Min Display Light" charset="0"/>
                <a:cs typeface="USSF 90 Min Display Light" charset="0"/>
              </a:rPr>
              <a:t>Build the basics</a:t>
            </a:r>
          </a:p>
          <a:p>
            <a:pPr lvl="1">
              <a:lnSpc>
                <a:spcPct val="150000"/>
              </a:lnSpc>
              <a:spcBef>
                <a:spcPts val="0"/>
              </a:spcBef>
              <a:buClr>
                <a:srgbClr val="D01E3D"/>
              </a:buClr>
              <a:defRPr/>
            </a:pPr>
            <a:r>
              <a:rPr lang="en-US" sz="2600" dirty="0" smtClean="0">
                <a:latin typeface="USSF 90 Min Display Light" charset="0"/>
                <a:ea typeface="USSF 90 Min Display Light" charset="0"/>
                <a:cs typeface="USSF 90 Min Display Light" charset="0"/>
              </a:rPr>
              <a:t>Focus on proper technique in training, good 			    sportsmanship and player safety</a:t>
            </a:r>
          </a:p>
          <a:p>
            <a:pPr>
              <a:lnSpc>
                <a:spcPct val="140000"/>
              </a:lnSpc>
              <a:spcBef>
                <a:spcPts val="0"/>
              </a:spcBef>
              <a:buClr>
                <a:srgbClr val="D01E3D"/>
              </a:buClr>
              <a:defRPr/>
            </a:pPr>
            <a:r>
              <a:rPr lang="en-US" sz="3000" dirty="0" smtClean="0">
                <a:latin typeface="USSF 90 Min Display Light" charset="0"/>
                <a:ea typeface="USSF 90 Min Display Light" charset="0"/>
                <a:cs typeface="USSF 90 Min Display Light" charset="0"/>
              </a:rPr>
              <a:t>Take the lead</a:t>
            </a:r>
          </a:p>
          <a:p>
            <a:pPr>
              <a:lnSpc>
                <a:spcPct val="140000"/>
              </a:lnSpc>
              <a:spcBef>
                <a:spcPts val="0"/>
              </a:spcBef>
              <a:buClr>
                <a:srgbClr val="D01E3D"/>
              </a:buClr>
              <a:defRPr/>
            </a:pPr>
            <a:r>
              <a:rPr lang="en-US" sz="3000" dirty="0" smtClean="0">
                <a:latin typeface="USSF 90 Min Display Light" charset="0"/>
                <a:ea typeface="USSF 90 Min Display Light" charset="0"/>
                <a:cs typeface="USSF 90 Min Display Light" charset="0"/>
              </a:rPr>
              <a:t>Be informed</a:t>
            </a:r>
          </a:p>
          <a:p>
            <a:pPr lvl="1">
              <a:lnSpc>
                <a:spcPct val="140000"/>
              </a:lnSpc>
              <a:spcBef>
                <a:spcPts val="0"/>
              </a:spcBef>
              <a:buClr>
                <a:srgbClr val="D01E3D"/>
              </a:buClr>
              <a:defRPr/>
            </a:pPr>
            <a:r>
              <a:rPr lang="en-US" sz="2600" dirty="0" smtClean="0">
                <a:latin typeface="USSF 90 Min Display Light" charset="0"/>
                <a:ea typeface="USSF 90 Min Display Light" charset="0"/>
                <a:cs typeface="USSF 90 Min Display Light" charset="0"/>
              </a:rPr>
              <a:t>Keep open lines of communication with parents</a:t>
            </a:r>
          </a:p>
          <a:p>
            <a:pPr>
              <a:lnSpc>
                <a:spcPct val="140000"/>
              </a:lnSpc>
              <a:spcBef>
                <a:spcPts val="0"/>
              </a:spcBef>
              <a:buClr>
                <a:srgbClr val="D01E3D"/>
              </a:buClr>
              <a:defRPr/>
            </a:pPr>
            <a:r>
              <a:rPr lang="en-US" sz="3000" dirty="0" smtClean="0">
                <a:latin typeface="USSF 90 Min Display Light" charset="0"/>
                <a:ea typeface="USSF 90 Min Display Light" charset="0"/>
                <a:cs typeface="USSF 90 Min Display Light" charset="0"/>
              </a:rPr>
              <a:t>Consider </a:t>
            </a:r>
            <a:r>
              <a:rPr lang="en-US" sz="3000" dirty="0">
                <a:latin typeface="USSF 90 Min Display Light" charset="0"/>
                <a:ea typeface="USSF 90 Min Display Light" charset="0"/>
                <a:cs typeface="USSF 90 Min Display Light" charset="0"/>
              </a:rPr>
              <a:t>all perspectives</a:t>
            </a:r>
          </a:p>
          <a:p>
            <a:pPr>
              <a:lnSpc>
                <a:spcPct val="140000"/>
              </a:lnSpc>
              <a:spcBef>
                <a:spcPts val="0"/>
              </a:spcBef>
              <a:defRPr/>
            </a:pPr>
            <a:endParaRPr lang="en-US" sz="2400" dirty="0">
              <a:latin typeface="USSF 90 Min Display Light" charset="0"/>
              <a:ea typeface="USSF 90 Min Display Light" charset="0"/>
              <a:cs typeface="USSF 90 Min Display Light" charset="0"/>
            </a:endParaRPr>
          </a:p>
          <a:p>
            <a:pPr>
              <a:lnSpc>
                <a:spcPct val="140000"/>
              </a:lnSpc>
              <a:spcBef>
                <a:spcPts val="0"/>
              </a:spcBef>
              <a:defRPr/>
            </a:pPr>
            <a:endParaRPr lang="en-US" sz="2400" dirty="0" smtClean="0">
              <a:latin typeface="USSF 90 Min Display Light" charset="0"/>
              <a:ea typeface="USSF 90 Min Display Light" charset="0"/>
              <a:cs typeface="USSF 90 Min Display Light" charset="0"/>
            </a:endParaRP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9771881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WHAT COACHES NEED TO KNOW</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254877"/>
            <a:ext cx="7886700" cy="5463423"/>
          </a:xfrm>
        </p:spPr>
        <p:txBody>
          <a:bodyPr>
            <a:noAutofit/>
          </a:bodyPr>
          <a:lstStyle/>
          <a:p>
            <a:pPr lvl="0">
              <a:lnSpc>
                <a:spcPct val="140000"/>
              </a:lnSpc>
              <a:spcBef>
                <a:spcPts val="0"/>
              </a:spcBef>
              <a:buClr>
                <a:srgbClr val="D01E3D"/>
              </a:buClr>
              <a:buFont typeface="Arial"/>
              <a:buChar char="•"/>
              <a:defRPr/>
            </a:pPr>
            <a:r>
              <a:rPr lang="en-US" dirty="0" smtClean="0">
                <a:latin typeface="USSF 90 Min Display Light" charset="0"/>
                <a:ea typeface="USSF 90 Min Display Light" charset="0"/>
                <a:cs typeface="USSF 90 Min Display Light" charset="0"/>
              </a:rPr>
              <a:t>Know the cues and take action</a:t>
            </a:r>
          </a:p>
          <a:p>
            <a:pPr lvl="1">
              <a:lnSpc>
                <a:spcPct val="140000"/>
              </a:lnSpc>
              <a:spcBef>
                <a:spcPts val="0"/>
              </a:spcBef>
              <a:buClr>
                <a:srgbClr val="D01E3D"/>
              </a:buClr>
              <a:buFont typeface="Arial"/>
              <a:buChar char="•"/>
              <a:defRPr/>
            </a:pPr>
            <a:r>
              <a:rPr lang="en-US" sz="2800" dirty="0" smtClean="0">
                <a:latin typeface="USSF 90 Min Display Light" charset="0"/>
                <a:ea typeface="USSF 90 Min Display Light" charset="0"/>
                <a:cs typeface="USSF 90 Min Display Light" charset="0"/>
              </a:rPr>
              <a:t>The player’s health and safety is the priority</a:t>
            </a:r>
          </a:p>
          <a:p>
            <a:pPr lvl="1">
              <a:lnSpc>
                <a:spcPct val="140000"/>
              </a:lnSpc>
              <a:spcBef>
                <a:spcPts val="0"/>
              </a:spcBef>
              <a:buClr>
                <a:srgbClr val="D01E3D"/>
              </a:buClr>
              <a:buFont typeface="Arial"/>
              <a:buChar char="•"/>
              <a:defRPr/>
            </a:pPr>
            <a:r>
              <a:rPr lang="en-US" sz="2800" dirty="0" smtClean="0">
                <a:latin typeface="USSF 90 Min Display Light" charset="0"/>
                <a:ea typeface="USSF 90 Min Display Light" charset="0"/>
                <a:cs typeface="USSF 90 Min Display Light" charset="0"/>
              </a:rPr>
              <a:t>Don’t put a player back in the game without clearance from a healthcare professional</a:t>
            </a:r>
          </a:p>
          <a:p>
            <a:pPr lvl="1">
              <a:lnSpc>
                <a:spcPct val="140000"/>
              </a:lnSpc>
              <a:spcBef>
                <a:spcPts val="0"/>
              </a:spcBef>
              <a:buClr>
                <a:srgbClr val="D01E3D"/>
              </a:buClr>
              <a:buFont typeface="Arial"/>
              <a:buChar char="•"/>
              <a:defRPr/>
            </a:pPr>
            <a:r>
              <a:rPr lang="en-US" sz="2800" dirty="0" smtClean="0">
                <a:solidFill>
                  <a:srgbClr val="D01E3D"/>
                </a:solidFill>
                <a:latin typeface="USSF 90 Min Display Light" charset="0"/>
                <a:ea typeface="USSF 90 Min Display Light" charset="0"/>
                <a:cs typeface="USSF 90 Min Display Light" charset="0"/>
              </a:rPr>
              <a:t> </a:t>
            </a:r>
            <a:r>
              <a:rPr lang="en-US" sz="2800" dirty="0" smtClean="0">
                <a:latin typeface="USSF 90 Min Display Light" charset="0"/>
                <a:ea typeface="USSF 90 Min Display Light" charset="0"/>
                <a:cs typeface="USSF 90 Min Display Light" charset="0"/>
              </a:rPr>
              <a:t>The referee will keep stopping the game unless the  player is properly cleared</a:t>
            </a:r>
          </a:p>
          <a:p>
            <a:pPr>
              <a:lnSpc>
                <a:spcPct val="140000"/>
              </a:lnSpc>
              <a:spcBef>
                <a:spcPts val="0"/>
              </a:spcBef>
              <a:buClr>
                <a:srgbClr val="D01E3D"/>
              </a:buClr>
              <a:buFont typeface="Arial"/>
              <a:buChar char="•"/>
              <a:defRPr/>
            </a:pPr>
            <a:r>
              <a:rPr lang="en-US" dirty="0" smtClean="0">
                <a:latin typeface="USSF 90 Min Display Light" charset="0"/>
                <a:ea typeface="USSF 90 Min Display Light" charset="0"/>
                <a:cs typeface="USSF 90 Min Display Light" charset="0"/>
              </a:rPr>
              <a:t>General prevention and care</a:t>
            </a:r>
            <a:endParaRPr lang="en-US" dirty="0">
              <a:latin typeface="USSF 90 Min Display Light" charset="0"/>
              <a:ea typeface="USSF 90 Min Display Light" charset="0"/>
              <a:cs typeface="USSF 90 Min Display Light" charset="0"/>
            </a:endParaRPr>
          </a:p>
          <a:p>
            <a:pPr lvl="1">
              <a:lnSpc>
                <a:spcPct val="140000"/>
              </a:lnSpc>
              <a:spcBef>
                <a:spcPts val="0"/>
              </a:spcBef>
              <a:buClr>
                <a:srgbClr val="D01E3D"/>
              </a:buClr>
              <a:buFont typeface="Arial"/>
              <a:buChar char="•"/>
              <a:defRPr/>
            </a:pPr>
            <a:r>
              <a:rPr lang="en-US" sz="2800" dirty="0" smtClean="0">
                <a:latin typeface="USSF 90 Min Display Light" charset="0"/>
                <a:ea typeface="USSF 90 Min Display Light" charset="0"/>
                <a:cs typeface="USSF 90 Min Display Light" charset="0"/>
              </a:rPr>
              <a:t>Top 10 safety guidelines for players</a:t>
            </a:r>
          </a:p>
          <a:p>
            <a:pPr lvl="0">
              <a:lnSpc>
                <a:spcPct val="140000"/>
              </a:lnSpc>
              <a:spcBef>
                <a:spcPts val="0"/>
              </a:spcBef>
              <a:buFont typeface="Arial"/>
              <a:buChar char="•"/>
              <a:defRPr/>
            </a:pPr>
            <a:endParaRPr lang="en-US" dirty="0" smtClean="0">
              <a:latin typeface="USSF 90 Min Display Light" charset="0"/>
              <a:ea typeface="USSF 90 Min Display Light" charset="0"/>
              <a:cs typeface="USSF 90 Min Display Light" charset="0"/>
            </a:endParaRP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21352318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WHAT REFEREES NEED TO KNOW</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254877"/>
            <a:ext cx="7886700" cy="5463423"/>
          </a:xfrm>
        </p:spPr>
        <p:txBody>
          <a:bodyPr>
            <a:normAutofit/>
          </a:bodyPr>
          <a:lstStyle/>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Communication</a:t>
            </a:r>
            <a:endParaRPr lang="en-US" dirty="0" smtClean="0">
              <a:solidFill>
                <a:srgbClr val="D01E3D"/>
              </a:solidFill>
              <a:latin typeface="USSF 90 Min Display Light" charset="0"/>
              <a:ea typeface="USSF 90 Min Display Light" charset="0"/>
              <a:cs typeface="USSF 90 Min Display Light" charset="0"/>
            </a:endParaRPr>
          </a:p>
          <a:p>
            <a:pPr>
              <a:lnSpc>
                <a:spcPct val="140000"/>
              </a:lnSpc>
              <a:spcBef>
                <a:spcPts val="0"/>
              </a:spcBef>
              <a:buClr>
                <a:srgbClr val="D01E3D"/>
              </a:buClr>
              <a:defRPr/>
            </a:pPr>
            <a:r>
              <a:rPr lang="en-US" dirty="0" smtClean="0">
                <a:latin typeface="USSF 90 Min Display Light" charset="0"/>
                <a:ea typeface="USSF 90 Min Display Light" charset="0"/>
                <a:cs typeface="USSF 90 Min Display Light" charset="0"/>
              </a:rPr>
              <a:t>Know the cues</a:t>
            </a:r>
          </a:p>
          <a:p>
            <a:pPr>
              <a:lnSpc>
                <a:spcPct val="150000"/>
              </a:lnSpc>
              <a:spcBef>
                <a:spcPts val="0"/>
              </a:spcBef>
              <a:buClr>
                <a:srgbClr val="D01E3D"/>
              </a:buClr>
              <a:defRPr/>
            </a:pPr>
            <a:r>
              <a:rPr lang="en-US" dirty="0" smtClean="0">
                <a:latin typeface="USSF 90 Min Display Light" charset="0"/>
                <a:ea typeface="USSF 90 Min Display Light" charset="0"/>
                <a:cs typeface="USSF 90 Min Display Light" charset="0"/>
              </a:rPr>
              <a:t>Take action</a:t>
            </a:r>
          </a:p>
          <a:p>
            <a:pPr lvl="1">
              <a:lnSpc>
                <a:spcPct val="140000"/>
              </a:lnSpc>
              <a:spcBef>
                <a:spcPts val="0"/>
              </a:spcBef>
              <a:buClr>
                <a:srgbClr val="D01E3D"/>
              </a:buClr>
              <a:defRPr/>
            </a:pPr>
            <a:r>
              <a:rPr lang="en-US" sz="2800" dirty="0" smtClean="0">
                <a:latin typeface="USSF 90 Min Display Light" charset="0"/>
                <a:ea typeface="USSF 90 Min Display Light" charset="0"/>
                <a:cs typeface="USSF 90 Min Display Light" charset="0"/>
              </a:rPr>
              <a:t>Stop play and allow the player to get immediate medical attention</a:t>
            </a:r>
            <a:endParaRPr lang="en-US" dirty="0" smtClean="0">
              <a:latin typeface="USSF 90 Min Display Light" charset="0"/>
              <a:ea typeface="USSF 90 Min Display Light" charset="0"/>
              <a:cs typeface="USSF 90 Min Display Light" charset="0"/>
            </a:endParaRPr>
          </a:p>
          <a:p>
            <a:pPr lvl="1">
              <a:lnSpc>
                <a:spcPct val="140000"/>
              </a:lnSpc>
              <a:spcBef>
                <a:spcPts val="0"/>
              </a:spcBef>
              <a:buClr>
                <a:srgbClr val="D01E3D"/>
              </a:buClr>
              <a:defRPr/>
            </a:pPr>
            <a:r>
              <a:rPr lang="en-US" sz="2800" dirty="0" smtClean="0">
                <a:latin typeface="USSF 90 Min Display Light" charset="0"/>
                <a:ea typeface="USSF 90 Min Display Light" charset="0"/>
                <a:cs typeface="USSF 90 Min Display Light" charset="0"/>
              </a:rPr>
              <a:t>Before reentering, ask if the player has been cleared by  a healthcare professional.</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16368639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WHAT REFEREES NEED TO KNOW</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4" y="1254877"/>
            <a:ext cx="7886700" cy="5463423"/>
          </a:xfrm>
        </p:spPr>
        <p:txBody>
          <a:bodyPr>
            <a:noAutofit/>
          </a:bodyPr>
          <a:lstStyle/>
          <a:p>
            <a:pPr>
              <a:lnSpc>
                <a:spcPct val="140000"/>
              </a:lnSpc>
              <a:spcBef>
                <a:spcPts val="0"/>
              </a:spcBef>
              <a:buClr>
                <a:srgbClr val="D01E3D"/>
              </a:buClr>
              <a:buFont typeface="Arial"/>
              <a:buChar char="•"/>
              <a:defRPr/>
            </a:pPr>
            <a:r>
              <a:rPr lang="en-US" dirty="0" smtClean="0">
                <a:latin typeface="USSF 90 Min Display Light" charset="0"/>
                <a:ea typeface="USSF 90 Min Display Light" charset="0"/>
                <a:cs typeface="USSF 90 Min Display Light" charset="0"/>
              </a:rPr>
              <a:t>Take action</a:t>
            </a:r>
          </a:p>
          <a:p>
            <a:pPr lvl="1">
              <a:lnSpc>
                <a:spcPct val="140000"/>
              </a:lnSpc>
              <a:spcBef>
                <a:spcPts val="0"/>
              </a:spcBef>
              <a:buClr>
                <a:srgbClr val="D01E3D"/>
              </a:buClr>
              <a:buFont typeface="Arial"/>
              <a:buChar char="•"/>
              <a:defRPr/>
            </a:pPr>
            <a:r>
              <a:rPr lang="en-US" sz="2800" dirty="0" smtClean="0">
                <a:latin typeface="USSF 90 Min Display Light" charset="0"/>
                <a:ea typeface="USSF 90 Min Display Light" charset="0"/>
                <a:cs typeface="USSF 90 Min Display Light" charset="0"/>
              </a:rPr>
              <a:t>If the player has not been cleared by a healthcare </a:t>
            </a:r>
            <a:r>
              <a:rPr lang="en-US" sz="2800" dirty="0">
                <a:latin typeface="USSF 90 Min Display Light" charset="0"/>
                <a:ea typeface="USSF 90 Min Display Light" charset="0"/>
                <a:cs typeface="USSF 90 Min Display Light" charset="0"/>
              </a:rPr>
              <a:t> </a:t>
            </a:r>
            <a:r>
              <a:rPr lang="en-US" sz="2800" dirty="0" smtClean="0">
                <a:latin typeface="USSF 90 Min Display Light" charset="0"/>
                <a:ea typeface="USSF 90 Min Display Light" charset="0"/>
                <a:cs typeface="USSF 90 Min Display Light" charset="0"/>
              </a:rPr>
              <a:t>professional, allow the player to reenter and then immediately stop the game again and have the player removed.</a:t>
            </a:r>
          </a:p>
          <a:p>
            <a:pPr lvl="1">
              <a:lnSpc>
                <a:spcPct val="140000"/>
              </a:lnSpc>
              <a:spcBef>
                <a:spcPts val="0"/>
              </a:spcBef>
              <a:buClr>
                <a:srgbClr val="D01E3D"/>
              </a:buClr>
              <a:defRPr/>
            </a:pPr>
            <a:r>
              <a:rPr lang="en-US" sz="2800" dirty="0" smtClean="0">
                <a:latin typeface="USSF 90 Min Display Light" charset="0"/>
                <a:ea typeface="USSF 90 Min Display Light" charset="0"/>
                <a:cs typeface="USSF 90 Min Display Light" charset="0"/>
              </a:rPr>
              <a:t>Repeat this process until the player is cleared by a 		   healthcare professional or until the coach stops putting the player back into the game.</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spTree>
    <p:extLst>
      <p:ext uri="{BB962C8B-B14F-4D97-AF65-F5344CB8AC3E}">
        <p14:creationId xmlns:p14="http://schemas.microsoft.com/office/powerpoint/2010/main" val="13711639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84" y="38194"/>
            <a:ext cx="6217319" cy="1400968"/>
          </a:xfrm>
        </p:spPr>
        <p:txBody>
          <a:bodyPr>
            <a:noAutofit/>
          </a:bodyPr>
          <a:lstStyle/>
          <a:p>
            <a:r>
              <a:rPr lang="en-US" sz="3200" b="1" dirty="0" smtClean="0">
                <a:solidFill>
                  <a:srgbClr val="D01E3D"/>
                </a:solidFill>
                <a:latin typeface="USSF 90 Min Display Black" charset="0"/>
                <a:ea typeface="USSF 90 Min Display Black" charset="0"/>
                <a:cs typeface="USSF 90 Min Display Black" charset="0"/>
              </a:rPr>
              <a:t>HEALTHCARE PROFESSIONAL</a:t>
            </a:r>
            <a:endParaRPr lang="en-US" sz="3200" b="1" dirty="0">
              <a:solidFill>
                <a:srgbClr val="D01E3D"/>
              </a:solidFill>
              <a:latin typeface="USSF 90 Min Display Black" charset="0"/>
              <a:ea typeface="USSF 90 Min Display Black" charset="0"/>
              <a:cs typeface="USSF 90 Min Display Black" charset="0"/>
            </a:endParaRPr>
          </a:p>
        </p:txBody>
      </p:sp>
      <p:sp>
        <p:nvSpPr>
          <p:cNvPr id="3" name="Content Placeholder 2"/>
          <p:cNvSpPr>
            <a:spLocks noGrp="1"/>
          </p:cNvSpPr>
          <p:nvPr>
            <p:ph idx="1"/>
          </p:nvPr>
        </p:nvSpPr>
        <p:spPr>
          <a:xfrm>
            <a:off x="285285" y="1254877"/>
            <a:ext cx="7020524" cy="2241358"/>
          </a:xfrm>
        </p:spPr>
        <p:txBody>
          <a:bodyPr>
            <a:noAutofit/>
          </a:bodyPr>
          <a:lstStyle/>
          <a:p>
            <a:pPr marL="0" indent="0" algn="just">
              <a:lnSpc>
                <a:spcPct val="130000"/>
              </a:lnSpc>
              <a:spcBef>
                <a:spcPts val="0"/>
              </a:spcBef>
              <a:buNone/>
            </a:pPr>
            <a:r>
              <a:rPr lang="en-US" altLang="en-US" sz="2200" dirty="0">
                <a:latin typeface="USSF 90 Min Display Light" charset="0"/>
                <a:ea typeface="USSF 90 Min Display Light" charset="0"/>
                <a:cs typeface="USSF 90 Min Display Light" charset="0"/>
              </a:rPr>
              <a:t>The healthcare professional should be a licensed </a:t>
            </a:r>
            <a:r>
              <a:rPr lang="en-US" altLang="en-US" sz="2200" dirty="0" smtClean="0">
                <a:latin typeface="USSF 90 Min Display Light" charset="0"/>
                <a:ea typeface="USSF 90 Min Display Light" charset="0"/>
                <a:cs typeface="USSF 90 Min Display Light" charset="0"/>
              </a:rPr>
              <a:t>healthcare professional </a:t>
            </a:r>
            <a:r>
              <a:rPr lang="en-US" altLang="en-US" sz="2200" dirty="0">
                <a:latin typeface="USSF 90 Min Display Light" charset="0"/>
                <a:ea typeface="USSF 90 Min Display Light" charset="0"/>
                <a:cs typeface="USSF 90 Min Display Light" charset="0"/>
              </a:rPr>
              <a:t>such as an athletic trainer (ATC), or a physician (MD/DO), with a skill set in emergency care and sports medicine injuries and with knowledge and experience related to concussion evaluation and management.</a:t>
            </a:r>
          </a:p>
        </p:txBody>
      </p:sp>
      <p:cxnSp>
        <p:nvCxnSpPr>
          <p:cNvPr id="8" name="Straight Connector 7"/>
          <p:cNvCxnSpPr/>
          <p:nvPr/>
        </p:nvCxnSpPr>
        <p:spPr>
          <a:xfrm>
            <a:off x="-160420" y="1042737"/>
            <a:ext cx="9609221" cy="16042"/>
          </a:xfrm>
          <a:prstGeom prst="line">
            <a:avLst/>
          </a:prstGeom>
          <a:ln w="19050">
            <a:solidFill>
              <a:srgbClr val="D01E3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8" y="328033"/>
            <a:ext cx="1404513" cy="140451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8453"/>
          <a:stretch/>
        </p:blipFill>
        <p:spPr>
          <a:xfrm>
            <a:off x="0" y="3692332"/>
            <a:ext cx="9144000" cy="3142345"/>
          </a:xfrm>
          <a:prstGeom prst="rect">
            <a:avLst/>
          </a:prstGeom>
        </p:spPr>
      </p:pic>
    </p:spTree>
    <p:extLst>
      <p:ext uri="{BB962C8B-B14F-4D97-AF65-F5344CB8AC3E}">
        <p14:creationId xmlns:p14="http://schemas.microsoft.com/office/powerpoint/2010/main" val="61142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Ref PPT" id="{FD475BBE-1910-F24E-9BF1-2D9FDF172853}" vid="{179DDB79-F995-5E48-944B-B0267E7B8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Ref PPT</Template>
  <TotalTime>170</TotalTime>
  <Words>2775</Words>
  <Application>Microsoft Macintosh PowerPoint</Application>
  <PresentationFormat>On-screen Show (4:3)</PresentationFormat>
  <Paragraphs>306</Paragraphs>
  <Slides>24</Slides>
  <Notes>11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CONCUSSIONS IN SOCCER: OVERVIEW</vt:lpstr>
      <vt:lpstr>WE ALL HAVE A ROLE TO PLAY</vt:lpstr>
      <vt:lpstr>WHAT PLAYERS NEED TO KNOW</vt:lpstr>
      <vt:lpstr>WHAT PARENTS NEED TO KNOW</vt:lpstr>
      <vt:lpstr>WHAT COACHES NEED TO KNOW</vt:lpstr>
      <vt:lpstr>WHAT COACHES NEED TO KNOW</vt:lpstr>
      <vt:lpstr>WHAT REFEREES NEED TO KNOW</vt:lpstr>
      <vt:lpstr>WHAT REFEREES NEED TO KNOW</vt:lpstr>
      <vt:lpstr>HEALTHCARE PROFESSIONAL</vt:lpstr>
      <vt:lpstr>REVIEW QUESTIONS</vt:lpstr>
      <vt:lpstr>REVIEW QUESTIONS</vt:lpstr>
      <vt:lpstr>REVIEW QUESTIONS</vt:lpstr>
      <vt:lpstr>REVIEW QUESTIONS</vt:lpstr>
      <vt:lpstr>REVIEW QUESTIONS</vt:lpstr>
      <vt:lpstr>REVIEW QUESTIONS</vt:lpstr>
      <vt:lpstr>REVIEW QUESTIONS</vt:lpstr>
      <vt:lpstr>REVIEW QUESTIONS</vt:lpstr>
      <vt:lpstr>REVIEW QUESTIONS</vt:lpstr>
      <vt:lpstr>REVIEW QUESTIONS</vt:lpstr>
      <vt:lpstr>REVIEW QUESTIONS</vt:lpstr>
      <vt:lpstr>REVIEW QUESTIONS</vt:lpstr>
      <vt:lpstr>REVIEW QUESTIONS</vt:lpstr>
      <vt:lpstr>WE ALL HAVE A ROLE TO PLAY</vt:lpstr>
      <vt:lpstr>USSOCCER.COM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CONCUSSIONS IN SOCCER: OVERVIEW</dc:title>
  <dc:creator>Samantha Garretto</dc:creator>
  <cp:lastModifiedBy>Max Krohn</cp:lastModifiedBy>
  <cp:revision>29</cp:revision>
  <dcterms:created xsi:type="dcterms:W3CDTF">2016-06-13T18:40:01Z</dcterms:created>
  <dcterms:modified xsi:type="dcterms:W3CDTF">2016-07-05T15:57:40Z</dcterms:modified>
</cp:coreProperties>
</file>